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2442" r:id="rId1"/>
    <p:sldMasterId id="2147518317" r:id="rId2"/>
    <p:sldMasterId id="2147519873" r:id="rId3"/>
    <p:sldMasterId id="2147523649" r:id="rId4"/>
  </p:sldMasterIdLst>
  <p:notesMasterIdLst>
    <p:notesMasterId r:id="rId19"/>
  </p:notesMasterIdLst>
  <p:handoutMasterIdLst>
    <p:handoutMasterId r:id="rId20"/>
  </p:handoutMasterIdLst>
  <p:sldIdLst>
    <p:sldId id="1788" r:id="rId5"/>
    <p:sldId id="1815" r:id="rId6"/>
    <p:sldId id="1814" r:id="rId7"/>
    <p:sldId id="1808" r:id="rId8"/>
    <p:sldId id="1809" r:id="rId9"/>
    <p:sldId id="1810" r:id="rId10"/>
    <p:sldId id="1811" r:id="rId11"/>
    <p:sldId id="1801" r:id="rId12"/>
    <p:sldId id="1706" r:id="rId13"/>
    <p:sldId id="1707" r:id="rId14"/>
    <p:sldId id="1708" r:id="rId15"/>
    <p:sldId id="1709" r:id="rId16"/>
    <p:sldId id="1710" r:id="rId17"/>
    <p:sldId id="1816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99"/>
    <a:srgbClr val="99FF99"/>
    <a:srgbClr val="0066FF"/>
    <a:srgbClr val="FFFF99"/>
    <a:srgbClr val="CC0099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187" autoAdjust="0"/>
  </p:normalViewPr>
  <p:slideViewPr>
    <p:cSldViewPr>
      <p:cViewPr varScale="1">
        <p:scale>
          <a:sx n="68" d="100"/>
          <a:sy n="68" d="100"/>
        </p:scale>
        <p:origin x="76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95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36C98-8FCC-4068-877C-9C66CC0D65C3}" type="datetimeFigureOut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CD9FF-8799-4A07-B4CE-36A3697D0E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42523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E15AB-C19E-450F-B90D-8A8F1130418C}" type="datetimeFigureOut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D3B68F-CDD3-4C6A-8CB8-BEEC9560C7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66479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00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B899-FEBF-4A60-82D0-5D0B37F84E65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5FA-63A2-4CF3-B648-37B2AAC745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0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860-263A-42BA-844E-B5C79FCD7C49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B38E-0D24-48E1-95A7-5D06E6929B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98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091-9A74-4B70-B84A-C3C11A8220F7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279-DA1C-43AA-B89A-D3F9C30822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86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A550-ADD9-4FCE-9EEE-A5937D1AB4A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2578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CAD0-7265-4B14-8390-825C2F53A2A4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173D-E929-45D0-BC05-537E5F68890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751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54BD-CD64-487B-8E4F-94E838EBB578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6AC2-6532-4758-B58E-6A7E425F22E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738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2E7A-0F59-4233-B260-BF552BA6F38F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00A0-107F-4312-8220-003916492A4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073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D0B5-34D6-42A3-9942-A3298FD8BC8A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2B31-D1B4-42F1-AD03-B0B99ADF9ED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757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8B5A-1245-459C-A333-FBE9CFBD6D41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3646-62F7-4972-A593-91B68406D88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68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D27D-D369-4E6B-B29E-2BDC06B4FD9B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0FA2-9633-498B-9811-7CD26213EA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544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942B-5239-4E34-B665-17FB00A4EAA0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3602-5683-4000-9193-67DF82201C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8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11-3230-4ECF-B660-65A19FA5EDE3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45A-6EEB-48E4-8FD5-E47092203A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8001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9805-79D6-4610-AF14-17F380BF0D5A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8773-437F-45F4-8090-70C4FC09B0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622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CAD4-3111-474F-A1C6-B7228F76D734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EE7F-A67D-47B4-9775-6F4881F71F3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162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456C-C65E-4156-B654-E8DFDFE23FDB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BFBD-0A7F-4097-80A7-4E59AD3ABBA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3506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15CE-6FF2-4D76-A741-524092DB719C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E168-0930-4A14-8B97-FC40758153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673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5B221C-18D4-4F84-AF22-9A455DD665C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353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9FD435-A392-4CD1-AA9B-603B2EE46C8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2476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9BC626-130A-4C53-A8F1-E131F6558D6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7585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70258D-2578-4A13-9E66-C70FFC2FDD3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9610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647CC-0F8D-4315-8401-9B662409EDE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3152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D66C23-8376-4CF6-B887-8A6905AABE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014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C35-D23A-439D-BE5C-C56BBD64A553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A4C-FE3B-4E4A-9545-1D0C290D1C6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794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4F24CE-E845-4085-B9D2-9FF876CFB05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6558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3EAF2-AE19-4BAC-AEA3-33D644EA57D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629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A2DB9E-66FC-4D3B-9CD7-3686F547EC8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15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847E74-8557-4CA5-9EB0-FE9B6A2F871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028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6E7AF-8F44-4717-B5E0-AB83AE2583E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09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0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90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54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998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3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86F-64E0-442A-BA85-4DE9A9475ACD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8960-0FFE-4A71-B7BF-F6428FEF4A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90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20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03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292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628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5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CB-ED3C-41DD-9DDC-CEFCF611D171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575-C628-4566-8D23-01AEB6A0B5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684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1AC-DDE6-4EC4-8829-D95AE2ECC34B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1F25-28F9-4C66-90AC-0326B33F51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863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8C2-0D7F-4B7C-BB50-7EF809B5DFDE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0E82-F8B5-49D4-A817-2E02C880114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22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E0E-1A73-41BD-AD2B-6473FAB4E5CA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BD-F298-43D4-B123-86B6D87629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619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1CBC-D4D3-4FF6-B7C3-1A2A336E835A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1315-0A3B-487D-AC65-3212836D2F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98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D2309-8199-4FA9-91C8-FFC8149B8A52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9B9C1B75-CE91-4D4F-99F3-BD140A4381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01" r:id="rId1"/>
    <p:sldLayoutId id="2147523402" r:id="rId2"/>
    <p:sldLayoutId id="2147523403" r:id="rId3"/>
    <p:sldLayoutId id="2147523404" r:id="rId4"/>
    <p:sldLayoutId id="2147523405" r:id="rId5"/>
    <p:sldLayoutId id="2147523406" r:id="rId6"/>
    <p:sldLayoutId id="2147523407" r:id="rId7"/>
    <p:sldLayoutId id="2147523408" r:id="rId8"/>
    <p:sldLayoutId id="2147523409" r:id="rId9"/>
    <p:sldLayoutId id="2147523410" r:id="rId10"/>
    <p:sldLayoutId id="2147523411" r:id="rId11"/>
    <p:sldLayoutId id="21475234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B6956-481F-46FB-B277-FD96D4694A9C}" type="datetime1">
              <a:rPr lang="cs-CZ"/>
              <a:pPr>
                <a:defRPr/>
              </a:pPr>
              <a:t>22.09.2023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D2312A-57FA-4DD8-9134-D8AB8A3C62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12" r:id="rId1"/>
    <p:sldLayoutId id="2147523413" r:id="rId2"/>
    <p:sldLayoutId id="2147523414" r:id="rId3"/>
    <p:sldLayoutId id="2147523415" r:id="rId4"/>
    <p:sldLayoutId id="2147523416" r:id="rId5"/>
    <p:sldLayoutId id="2147523417" r:id="rId6"/>
    <p:sldLayoutId id="2147523418" r:id="rId7"/>
    <p:sldLayoutId id="2147523419" r:id="rId8"/>
    <p:sldLayoutId id="2147523420" r:id="rId9"/>
    <p:sldLayoutId id="2147523421" r:id="rId10"/>
    <p:sldLayoutId id="21475234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215E22-FF30-4541-9DA5-8099343A45C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80" r:id="rId1"/>
    <p:sldLayoutId id="2147523481" r:id="rId2"/>
    <p:sldLayoutId id="2147523482" r:id="rId3"/>
    <p:sldLayoutId id="2147523483" r:id="rId4"/>
    <p:sldLayoutId id="2147523484" r:id="rId5"/>
    <p:sldLayoutId id="2147523485" r:id="rId6"/>
    <p:sldLayoutId id="2147523486" r:id="rId7"/>
    <p:sldLayoutId id="2147523487" r:id="rId8"/>
    <p:sldLayoutId id="2147523488" r:id="rId9"/>
    <p:sldLayoutId id="2147523489" r:id="rId10"/>
    <p:sldLayoutId id="21475234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90BF3E2-7736-4715-B824-BFB25587A48E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22.09.2023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027C2C2-129A-4EC4-965C-C50E306B8C59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650" r:id="rId1"/>
    <p:sldLayoutId id="2147523651" r:id="rId2"/>
    <p:sldLayoutId id="2147523652" r:id="rId3"/>
    <p:sldLayoutId id="2147523653" r:id="rId4"/>
    <p:sldLayoutId id="2147523654" r:id="rId5"/>
    <p:sldLayoutId id="2147523655" r:id="rId6"/>
    <p:sldLayoutId id="2147523656" r:id="rId7"/>
    <p:sldLayoutId id="2147523657" r:id="rId8"/>
    <p:sldLayoutId id="2147523658" r:id="rId9"/>
    <p:sldLayoutId id="2147523659" r:id="rId10"/>
    <p:sldLayoutId id="21475236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agri.cz/public/portal/-q304675---TsYh3fKh/metodicka-prirucka-celofaremni-ekoplatba" TargetMode="External"/><Relationship Id="rId4" Type="http://schemas.openxmlformats.org/officeDocument/2006/relationships/hyperlink" Target="https://eagri.cz/public/portal/mze/dotace/szp-pro-obdobi-2021-2027/prime-platb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dirty="0" smtClean="0"/>
          </a:p>
        </p:txBody>
      </p:sp>
      <p:sp>
        <p:nvSpPr>
          <p:cNvPr id="292867" name="Zástupný symbol pro obsah 3"/>
          <p:cNvSpPr>
            <a:spLocks noGrp="1"/>
          </p:cNvSpPr>
          <p:nvPr>
            <p:ph idx="1"/>
          </p:nvPr>
        </p:nvSpPr>
        <p:spPr>
          <a:xfrm>
            <a:off x="-396552" y="1556792"/>
            <a:ext cx="9649072" cy="501330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/>
              <a:t>Strategický plán SZP na období 2023–2027 pro ČR</a:t>
            </a:r>
            <a:br>
              <a:rPr lang="cs-CZ" altLang="cs-CZ" b="1" dirty="0" smtClean="0"/>
            </a:br>
            <a:r>
              <a:rPr lang="cs-CZ" altLang="cs-CZ" i="1" dirty="0" smtClean="0"/>
              <a:t>(pravidla zveřejněna v srpnu 2022, schválena vládou 12. 10. 2022)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b="1" dirty="0" err="1" smtClean="0"/>
              <a:t>Nař</a:t>
            </a:r>
            <a:r>
              <a:rPr lang="cs-CZ" b="1" dirty="0" smtClean="0"/>
              <a:t>. </a:t>
            </a:r>
            <a:r>
              <a:rPr lang="cs-CZ" b="1" dirty="0"/>
              <a:t>vlády č. 83/2023 Sb</a:t>
            </a:r>
            <a:r>
              <a:rPr lang="cs-CZ" b="1" dirty="0" smtClean="0"/>
              <a:t>., o </a:t>
            </a:r>
            <a:r>
              <a:rPr lang="cs-CZ" b="1" dirty="0"/>
              <a:t>stanovení podmínek poskytování přímých plateb </a:t>
            </a:r>
            <a:r>
              <a:rPr lang="cs-CZ" b="1" dirty="0" smtClean="0"/>
              <a:t>zemědělcům </a:t>
            </a:r>
            <a:r>
              <a:rPr lang="cs-CZ" i="1" dirty="0"/>
              <a:t>(účinnost od 1. 4. 2023)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/>
              <a:t>Základní celofaremní </a:t>
            </a:r>
            <a:r>
              <a:rPr lang="cs-CZ" altLang="cs-CZ" b="1" dirty="0" smtClean="0"/>
              <a:t>ekoplatba – hospodaření s </a:t>
            </a:r>
            <a:r>
              <a:rPr lang="cs-CZ" altLang="cs-CZ" b="1" dirty="0" err="1" smtClean="0"/>
              <a:t>org</a:t>
            </a:r>
            <a:r>
              <a:rPr lang="cs-CZ" altLang="cs-CZ" b="1" dirty="0" smtClean="0"/>
              <a:t>. hmotou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600" b="1" dirty="0" smtClean="0"/>
              <a:t>Kultura R</a:t>
            </a:r>
            <a:r>
              <a:rPr lang="cs-CZ" altLang="cs-CZ" sz="2600" dirty="0" smtClean="0"/>
              <a:t>: § 13, odst. 5–9, 17–20 (sankce), </a:t>
            </a:r>
            <a:br>
              <a:rPr lang="cs-CZ" altLang="cs-CZ" sz="2600" dirty="0" smtClean="0"/>
            </a:br>
            <a:r>
              <a:rPr lang="cs-CZ" altLang="cs-CZ" sz="2600" dirty="0" smtClean="0"/>
              <a:t>                přílohy č. 3 (koeficienty) a 4 (výpočet)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600" b="1" dirty="0" smtClean="0"/>
              <a:t>Kultura C: </a:t>
            </a:r>
            <a:r>
              <a:rPr lang="cs-CZ" altLang="cs-CZ" sz="2600" dirty="0" smtClean="0"/>
              <a:t>§ 18, přílohy č. </a:t>
            </a:r>
            <a:r>
              <a:rPr lang="cs-CZ" altLang="cs-CZ" sz="2600" dirty="0"/>
              <a:t>8 (koeficienty) a 9 (výpočet</a:t>
            </a:r>
            <a:r>
              <a:rPr lang="cs-CZ" altLang="cs-CZ" sz="2600" dirty="0" smtClean="0"/>
              <a:t>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2600" b="1" dirty="0" smtClean="0"/>
              <a:t>Kultura P: </a:t>
            </a:r>
            <a:r>
              <a:rPr lang="cs-CZ" altLang="cs-CZ" sz="2600" dirty="0" smtClean="0"/>
              <a:t>§ 20</a:t>
            </a:r>
            <a:r>
              <a:rPr lang="cs-CZ" altLang="cs-CZ" sz="2600" dirty="0"/>
              <a:t>, </a:t>
            </a:r>
            <a:r>
              <a:rPr lang="cs-CZ" altLang="cs-CZ" sz="2600" dirty="0" smtClean="0"/>
              <a:t>přílohy </a:t>
            </a:r>
            <a:r>
              <a:rPr lang="cs-CZ" altLang="cs-CZ" sz="2600" dirty="0"/>
              <a:t>č. </a:t>
            </a:r>
            <a:r>
              <a:rPr lang="cs-CZ" altLang="cs-CZ" sz="2600" dirty="0" smtClean="0"/>
              <a:t>10 </a:t>
            </a:r>
            <a:r>
              <a:rPr lang="cs-CZ" altLang="cs-CZ" sz="2600" dirty="0"/>
              <a:t>(koeficienty) a </a:t>
            </a:r>
            <a:r>
              <a:rPr lang="cs-CZ" altLang="cs-CZ" sz="2600" dirty="0" smtClean="0"/>
              <a:t>11 </a:t>
            </a:r>
            <a:r>
              <a:rPr lang="cs-CZ" altLang="cs-CZ" sz="2600" dirty="0"/>
              <a:t>(výpočet</a:t>
            </a:r>
            <a:r>
              <a:rPr lang="cs-CZ" altLang="cs-CZ" sz="2600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altLang="cs-CZ" b="1" dirty="0" smtClean="0"/>
              <a:t>Formulář (</a:t>
            </a:r>
            <a:r>
              <a:rPr lang="cs-CZ" altLang="cs-CZ" b="1" dirty="0" err="1" smtClean="0"/>
              <a:t>excel</a:t>
            </a:r>
            <a:r>
              <a:rPr lang="cs-CZ" altLang="cs-CZ" b="1" dirty="0" smtClean="0"/>
              <a:t>) pro výpočet = Model OH </a:t>
            </a:r>
            <a:r>
              <a:rPr lang="cs-CZ" altLang="cs-CZ" dirty="0" smtClean="0"/>
              <a:t>(pro kultury R, C, P)</a:t>
            </a:r>
            <a:r>
              <a:rPr lang="cs-CZ" altLang="cs-CZ" b="1" dirty="0" smtClean="0"/>
              <a:t>: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b="1" dirty="0" smtClean="0"/>
              <a:t>   </a:t>
            </a:r>
            <a:r>
              <a:rPr lang="cs-CZ" altLang="cs-CZ" sz="3200" b="1" dirty="0" smtClean="0">
                <a:solidFill>
                  <a:srgbClr val="251AB8"/>
                </a:solidFill>
              </a:rPr>
              <a:t>www.vurv.cz   </a:t>
            </a:r>
            <a:r>
              <a:rPr lang="cs-CZ" altLang="cs-CZ" sz="3200" i="1" dirty="0" smtClean="0">
                <a:solidFill>
                  <a:srgbClr val="251AB8"/>
                </a:solidFill>
              </a:rPr>
              <a:t>Poradenství </a:t>
            </a:r>
            <a:r>
              <a:rPr lang="cs-CZ" altLang="cs-CZ" sz="3200" i="1" dirty="0" smtClean="0">
                <a:solidFill>
                  <a:srgbClr val="251A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3200" i="1" dirty="0" smtClean="0">
                <a:solidFill>
                  <a:srgbClr val="251AB8"/>
                </a:solidFill>
              </a:rPr>
              <a:t> Software (bilance)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000000"/>
                </a:solidFill>
              </a:rPr>
              <a:t>Bilance organických látek pro ekoplatbu</a:t>
            </a:r>
            <a:endParaRPr lang="cs-CZ" altLang="cs-CZ" sz="3600" i="1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836712"/>
            <a:ext cx="9154323" cy="52565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" y="836712"/>
            <a:ext cx="9043029" cy="51845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" y="836712"/>
            <a:ext cx="9051760" cy="51845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" y="836712"/>
            <a:ext cx="9046484" cy="51845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" y="836711"/>
            <a:ext cx="9080325" cy="52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3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868360"/>
            <a:ext cx="7248525" cy="525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67544" y="332656"/>
            <a:ext cx="8534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eagri.cz/public/portal/mze/dotace/szp-pro-obdobi-2021-2027/prime-platby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6288538"/>
            <a:ext cx="8508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5"/>
              </a:rPr>
              <a:t>https://eagri.cz/public/portal/-q304675---</a:t>
            </a:r>
            <a:r>
              <a:rPr lang="cs-CZ" sz="1600" dirty="0" smtClean="0">
                <a:hlinkClick r:id="rId5"/>
              </a:rPr>
              <a:t>TsYh3fKh/metodicka-prirucka-celofaremni-ekoplatba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0283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6" y="1700808"/>
            <a:ext cx="9144000" cy="4969297"/>
          </a:xfrm>
        </p:spPr>
        <p:txBody>
          <a:bodyPr/>
          <a:lstStyle/>
          <a:p>
            <a:pPr marL="361950" lvl="1" indent="-3619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800" dirty="0" smtClean="0">
                <a:latin typeface="Tw Cen MT" panose="020B0602020104020603" pitchFamily="34" charset="-18"/>
              </a:rPr>
              <a:t>Data v bilancích se vedou a ověřují dle evidence (hnojení, plodiny, výnosy).</a:t>
            </a:r>
          </a:p>
          <a:p>
            <a:pPr marL="361950" lvl="1" indent="-3619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800" dirty="0" smtClean="0">
                <a:latin typeface="Tw Cen MT" panose="020B0602020104020603" pitchFamily="34" charset="-18"/>
              </a:rPr>
              <a:t>Evidence se vede průběžně, ale odesílá se za kalendář. rok.</a:t>
            </a:r>
          </a:p>
          <a:p>
            <a:pPr marL="361950" lvl="1" indent="-3619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800" dirty="0" smtClean="0">
                <a:latin typeface="Tw Cen MT" panose="020B0602020104020603" pitchFamily="34" charset="-18"/>
              </a:rPr>
              <a:t>Obě </a:t>
            </a:r>
            <a:r>
              <a:rPr lang="cs-CZ" sz="2800" dirty="0">
                <a:latin typeface="Tw Cen MT" panose="020B0602020104020603" pitchFamily="34" charset="-18"/>
              </a:rPr>
              <a:t>bilance se vztahují k </a:t>
            </a:r>
            <a:r>
              <a:rPr lang="cs-CZ" sz="2800" dirty="0" smtClean="0">
                <a:latin typeface="Tw Cen MT" panose="020B0602020104020603" pitchFamily="34" charset="-18"/>
              </a:rPr>
              <a:t>hospodář. </a:t>
            </a:r>
            <a:r>
              <a:rPr lang="cs-CZ" sz="2800" dirty="0">
                <a:latin typeface="Tw Cen MT" panose="020B0602020104020603" pitchFamily="34" charset="-18"/>
              </a:rPr>
              <a:t>roku </a:t>
            </a:r>
            <a:r>
              <a:rPr lang="cs-CZ" sz="2800" dirty="0" smtClean="0">
                <a:latin typeface="Tw Cen MT" panose="020B0602020104020603" pitchFamily="34" charset="-18"/>
              </a:rPr>
              <a:t>(</a:t>
            </a:r>
            <a:r>
              <a:rPr lang="cs-CZ" sz="2800" dirty="0">
                <a:latin typeface="Tw Cen MT" panose="020B0602020104020603" pitchFamily="34" charset="-18"/>
              </a:rPr>
              <a:t>1. 7</a:t>
            </a:r>
            <a:r>
              <a:rPr lang="cs-CZ" sz="2800" dirty="0" smtClean="0">
                <a:latin typeface="Tw Cen MT" panose="020B0602020104020603" pitchFamily="34" charset="-18"/>
              </a:rPr>
              <a:t>. – 30</a:t>
            </a:r>
            <a:r>
              <a:rPr lang="cs-CZ" sz="2800" dirty="0">
                <a:latin typeface="Tw Cen MT" panose="020B0602020104020603" pitchFamily="34" charset="-18"/>
              </a:rPr>
              <a:t>. 6.), </a:t>
            </a:r>
            <a:r>
              <a:rPr lang="cs-CZ" sz="2800" dirty="0" smtClean="0">
                <a:latin typeface="Tw Cen MT" panose="020B0602020104020603" pitchFamily="34" charset="-18"/>
              </a:rPr>
              <a:t/>
            </a:r>
            <a:br>
              <a:rPr lang="cs-CZ" sz="2800" dirty="0" smtClean="0">
                <a:latin typeface="Tw Cen MT" panose="020B0602020104020603" pitchFamily="34" charset="-18"/>
              </a:rPr>
            </a:br>
            <a:r>
              <a:rPr lang="cs-CZ" sz="2800" dirty="0" smtClean="0">
                <a:latin typeface="Tw Cen MT" panose="020B0602020104020603" pitchFamily="34" charset="-18"/>
              </a:rPr>
              <a:t>za </a:t>
            </a:r>
            <a:r>
              <a:rPr lang="cs-CZ" sz="2800" dirty="0">
                <a:latin typeface="Tw Cen MT" panose="020B0602020104020603" pitchFamily="34" charset="-18"/>
              </a:rPr>
              <a:t>který jsou do nich napočteny celkové vstupy hnojiv </a:t>
            </a:r>
            <a:r>
              <a:rPr lang="cs-CZ" sz="2800" dirty="0" smtClean="0">
                <a:latin typeface="Tw Cen MT" panose="020B0602020104020603" pitchFamily="34" charset="-18"/>
              </a:rPr>
              <a:t/>
            </a:r>
            <a:br>
              <a:rPr lang="cs-CZ" sz="2800" dirty="0" smtClean="0">
                <a:latin typeface="Tw Cen MT" panose="020B0602020104020603" pitchFamily="34" charset="-18"/>
              </a:rPr>
            </a:br>
            <a:r>
              <a:rPr lang="cs-CZ" sz="2800" dirty="0" smtClean="0">
                <a:latin typeface="Tw Cen MT" panose="020B0602020104020603" pitchFamily="34" charset="-18"/>
              </a:rPr>
              <a:t>(</a:t>
            </a:r>
            <a:r>
              <a:rPr lang="cs-CZ" sz="2800" dirty="0">
                <a:latin typeface="Tw Cen MT" panose="020B0602020104020603" pitchFamily="34" charset="-18"/>
              </a:rPr>
              <a:t>stejně jako </a:t>
            </a:r>
            <a:r>
              <a:rPr lang="cs-CZ" sz="2800" dirty="0" smtClean="0">
                <a:latin typeface="Tw Cen MT" panose="020B0602020104020603" pitchFamily="34" charset="-18"/>
              </a:rPr>
              <a:t>do </a:t>
            </a:r>
            <a:r>
              <a:rPr lang="cs-CZ" sz="2800" dirty="0">
                <a:latin typeface="Tw Cen MT" panose="020B0602020104020603" pitchFamily="34" charset="-18"/>
              </a:rPr>
              <a:t>výkazu ČSÚ Zem 6-01) a upravených kalů. </a:t>
            </a:r>
            <a:endParaRPr lang="cs-CZ" sz="2800" dirty="0" smtClean="0">
              <a:latin typeface="Tw Cen MT" panose="020B0602020104020603" pitchFamily="34" charset="-18"/>
            </a:endParaRPr>
          </a:p>
          <a:p>
            <a:pPr marL="361950" lvl="1" indent="-3619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800" b="1" dirty="0" smtClean="0">
                <a:latin typeface="Tw Cen MT" panose="020B0602020104020603" pitchFamily="34" charset="-18"/>
              </a:rPr>
              <a:t>Ale </a:t>
            </a:r>
            <a:r>
              <a:rPr lang="cs-CZ" sz="2800" b="1" dirty="0">
                <a:latin typeface="Tw Cen MT" panose="020B0602020104020603" pitchFamily="34" charset="-18"/>
              </a:rPr>
              <a:t>u slámy, </a:t>
            </a:r>
            <a:r>
              <a:rPr lang="cs-CZ" sz="2800" b="1" dirty="0" smtClean="0">
                <a:latin typeface="Tw Cen MT" panose="020B0602020104020603" pitchFamily="34" charset="-18"/>
              </a:rPr>
              <a:t>chrástu</a:t>
            </a:r>
            <a:r>
              <a:rPr lang="cs-CZ" sz="2800" b="1" dirty="0">
                <a:latin typeface="Tw Cen MT" panose="020B0602020104020603" pitchFamily="34" charset="-18"/>
              </a:rPr>
              <a:t>, </a:t>
            </a:r>
            <a:r>
              <a:rPr lang="cs-CZ" sz="2800" b="1" dirty="0" smtClean="0">
                <a:latin typeface="Tw Cen MT" panose="020B0602020104020603" pitchFamily="34" charset="-18"/>
              </a:rPr>
              <a:t>zeleného hnojení (meziplodiny) </a:t>
            </a:r>
            <a:r>
              <a:rPr lang="cs-CZ" sz="2800" b="1" dirty="0">
                <a:latin typeface="Tw Cen MT" panose="020B0602020104020603" pitchFamily="34" charset="-18"/>
              </a:rPr>
              <a:t>apod. je mezi bilancemi N a OH zásadní rozdíl. </a:t>
            </a:r>
            <a:endParaRPr lang="cs-CZ" sz="2800" b="1" dirty="0" smtClean="0">
              <a:latin typeface="Tw Cen MT" panose="020B0602020104020603" pitchFamily="34" charset="-18"/>
            </a:endParaRPr>
          </a:p>
          <a:p>
            <a:pPr marL="1046162" lvl="2" indent="-450850">
              <a:defRPr/>
            </a:pPr>
            <a:endParaRPr lang="cs-CZ" sz="2200" b="1" dirty="0"/>
          </a:p>
          <a:p>
            <a:pPr marL="1046162" lvl="2" indent="-450850">
              <a:defRPr/>
            </a:pPr>
            <a:endParaRPr lang="cs-CZ" sz="2200" b="1" dirty="0"/>
          </a:p>
          <a:p>
            <a:pPr marL="808038" lvl="1" indent="-369888">
              <a:defRPr/>
            </a:pPr>
            <a:endParaRPr lang="cs-CZ" sz="2800" b="1" dirty="0"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 bwMode="auto">
          <a:xfrm>
            <a:off x="112886" y="188640"/>
            <a:ext cx="8928100" cy="9368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cs-CZ" altLang="cs-CZ" sz="4000" b="1" kern="0" dirty="0" smtClean="0">
                <a:solidFill>
                  <a:srgbClr val="775F55"/>
                </a:solidFill>
                <a:latin typeface="Tw Cen MT" panose="020B0602020104020603" pitchFamily="34" charset="-18"/>
              </a:rPr>
              <a:t>Evidence x bilance N x bilance OH</a:t>
            </a:r>
          </a:p>
        </p:txBody>
      </p:sp>
    </p:spTree>
    <p:extLst>
      <p:ext uri="{BB962C8B-B14F-4D97-AF65-F5344CB8AC3E}">
        <p14:creationId xmlns:p14="http://schemas.microsoft.com/office/powerpoint/2010/main" val="913796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036050" cy="5113313"/>
          </a:xfrm>
        </p:spPr>
        <p:txBody>
          <a:bodyPr/>
          <a:lstStyle/>
          <a:p>
            <a:pPr marL="361950" lvl="1" indent="-3619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Např</a:t>
            </a:r>
            <a:r>
              <a:rPr lang="cs-CZ" sz="2800" b="1" dirty="0">
                <a:solidFill>
                  <a:srgbClr val="0070C0"/>
                </a:solidFill>
                <a:latin typeface="Tw Cen MT" panose="020B0602020104020603" pitchFamily="34" charset="-18"/>
              </a:rPr>
              <a:t>. sláma ze sklizně obilnin v létě 2022 se uvede podle toho, zda byla sklizena, a to:</a:t>
            </a:r>
          </a:p>
          <a:p>
            <a:pPr marL="819150" lvl="3" indent="-3619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800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buď </a:t>
            </a:r>
            <a:r>
              <a:rPr lang="cs-CZ" sz="2800" dirty="0">
                <a:solidFill>
                  <a:srgbClr val="0070C0"/>
                </a:solidFill>
                <a:latin typeface="Tw Cen MT" panose="020B0602020104020603" pitchFamily="34" charset="-18"/>
              </a:rPr>
              <a:t>do </a:t>
            </a:r>
            <a:r>
              <a:rPr lang="cs-CZ" sz="2800" b="1" dirty="0">
                <a:solidFill>
                  <a:srgbClr val="0070C0"/>
                </a:solidFill>
                <a:latin typeface="Tw Cen MT" panose="020B0602020104020603" pitchFamily="34" charset="-18"/>
              </a:rPr>
              <a:t>bilance N 2021/2022 </a:t>
            </a:r>
            <a:r>
              <a:rPr lang="cs-CZ" sz="2800" dirty="0">
                <a:solidFill>
                  <a:srgbClr val="0070C0"/>
                </a:solidFill>
                <a:latin typeface="Tw Cen MT" panose="020B0602020104020603" pitchFamily="34" charset="-18"/>
              </a:rPr>
              <a:t>– jako sklizený výnos vedlejšího produktu (= odvoz živin z pole)</a:t>
            </a:r>
          </a:p>
          <a:p>
            <a:pPr marL="819150" lvl="3" indent="-3619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800" dirty="0">
                <a:solidFill>
                  <a:srgbClr val="0070C0"/>
                </a:solidFill>
                <a:latin typeface="Tw Cen MT" panose="020B0602020104020603" pitchFamily="34" charset="-18"/>
              </a:rPr>
              <a:t>nebo do </a:t>
            </a:r>
            <a:r>
              <a:rPr lang="cs-CZ" sz="2800" b="1" dirty="0">
                <a:solidFill>
                  <a:srgbClr val="0070C0"/>
                </a:solidFill>
                <a:latin typeface="Tw Cen MT" panose="020B0602020104020603" pitchFamily="34" charset="-18"/>
              </a:rPr>
              <a:t>bilance OH 2022/2023 </a:t>
            </a:r>
            <a:r>
              <a:rPr lang="cs-CZ" sz="2800" dirty="0">
                <a:solidFill>
                  <a:srgbClr val="0070C0"/>
                </a:solidFill>
                <a:latin typeface="Tw Cen MT" panose="020B0602020104020603" pitchFamily="34" charset="-18"/>
              </a:rPr>
              <a:t>– jako statkové hnojivo rostlinného původu (= dodání organické hmoty do půdy</a:t>
            </a:r>
            <a:r>
              <a:rPr lang="cs-CZ" sz="2800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)</a:t>
            </a:r>
          </a:p>
          <a:p>
            <a:pPr marL="361950" lvl="1" indent="-3619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800" dirty="0">
                <a:latin typeface="Tw Cen MT" panose="020B0602020104020603" pitchFamily="34" charset="-18"/>
              </a:rPr>
              <a:t>Meziplodina </a:t>
            </a:r>
            <a:r>
              <a:rPr lang="cs-CZ" sz="2800" dirty="0" smtClean="0">
                <a:latin typeface="Tw Cen MT" panose="020B0602020104020603" pitchFamily="34" charset="-18"/>
              </a:rPr>
              <a:t>se </a:t>
            </a:r>
            <a:r>
              <a:rPr lang="cs-CZ" sz="2800" dirty="0">
                <a:latin typeface="Tw Cen MT" panose="020B0602020104020603" pitchFamily="34" charset="-18"/>
              </a:rPr>
              <a:t>do bilance N </a:t>
            </a:r>
            <a:r>
              <a:rPr lang="cs-CZ" sz="2800" dirty="0" smtClean="0">
                <a:latin typeface="Tw Cen MT" panose="020B0602020104020603" pitchFamily="34" charset="-18"/>
              </a:rPr>
              <a:t>uvádí jen tehdy, byla-li sklizena (= hektary navíc, sklizeň v zelené hmotě), </a:t>
            </a:r>
            <a:r>
              <a:rPr lang="cs-CZ" sz="2800" dirty="0">
                <a:latin typeface="Tw Cen MT" panose="020B0602020104020603" pitchFamily="34" charset="-18"/>
              </a:rPr>
              <a:t>ale do bilance OH </a:t>
            </a:r>
            <a:r>
              <a:rPr lang="cs-CZ" sz="2800" dirty="0" smtClean="0">
                <a:latin typeface="Tw Cen MT" panose="020B0602020104020603" pitchFamily="34" charset="-18"/>
              </a:rPr>
              <a:t>se uvádí vždy. </a:t>
            </a:r>
            <a:endParaRPr lang="cs-CZ" sz="2800" dirty="0">
              <a:latin typeface="Tw Cen MT" panose="020B0602020104020603" pitchFamily="34" charset="-18"/>
            </a:endParaRPr>
          </a:p>
          <a:p>
            <a:pPr marL="1046162" lvl="2" indent="-450850">
              <a:defRPr/>
            </a:pPr>
            <a:endParaRPr lang="cs-CZ" sz="2200" b="1" dirty="0"/>
          </a:p>
          <a:p>
            <a:pPr marL="1046162" lvl="2" indent="-450850">
              <a:defRPr/>
            </a:pPr>
            <a:endParaRPr lang="cs-CZ" sz="2200" b="1" dirty="0"/>
          </a:p>
          <a:p>
            <a:pPr marL="808038" lvl="1" indent="-369888">
              <a:defRPr/>
            </a:pPr>
            <a:endParaRPr lang="cs-CZ" sz="2800" b="1" dirty="0"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 bwMode="auto">
          <a:xfrm>
            <a:off x="112886" y="188640"/>
            <a:ext cx="8928100" cy="9368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cs-CZ" altLang="cs-CZ" sz="4000" b="1" kern="0" dirty="0" smtClean="0">
                <a:solidFill>
                  <a:srgbClr val="775F55"/>
                </a:solidFill>
                <a:latin typeface="Tw Cen MT" panose="020B0602020104020603" pitchFamily="34" charset="-18"/>
              </a:rPr>
              <a:t>Evidence x bilance N x bilance OH</a:t>
            </a:r>
          </a:p>
        </p:txBody>
      </p:sp>
    </p:spTree>
    <p:extLst>
      <p:ext uri="{BB962C8B-B14F-4D97-AF65-F5344CB8AC3E}">
        <p14:creationId xmlns:p14="http://schemas.microsoft.com/office/powerpoint/2010/main" val="1635691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R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-10530" y="1412776"/>
            <a:ext cx="9154530" cy="5445224"/>
          </a:xfrm>
        </p:spPr>
        <p:txBody>
          <a:bodyPr/>
          <a:lstStyle/>
          <a:p>
            <a:pPr marL="914400" lvl="1" indent="-457200" eaLnBrk="1" hangingPunct="1"/>
            <a:r>
              <a:rPr lang="cs-CZ" altLang="cs-CZ" sz="2800" dirty="0" smtClean="0"/>
              <a:t>Podmínka se </a:t>
            </a:r>
            <a:r>
              <a:rPr lang="cs-CZ" altLang="cs-CZ" sz="2800" dirty="0"/>
              <a:t>vztahuje na žadatele s výměrou orné půdy </a:t>
            </a:r>
            <a:r>
              <a:rPr lang="cs-CZ" altLang="cs-CZ" sz="2800" dirty="0" smtClean="0"/>
              <a:t>(R+G+U) </a:t>
            </a:r>
            <a:r>
              <a:rPr lang="cs-CZ" altLang="cs-CZ" sz="2800" b="1" dirty="0" smtClean="0"/>
              <a:t>nad </a:t>
            </a:r>
            <a:r>
              <a:rPr lang="cs-CZ" altLang="cs-CZ" sz="2800" b="1" dirty="0"/>
              <a:t>30 </a:t>
            </a:r>
            <a:r>
              <a:rPr lang="cs-CZ" altLang="cs-CZ" sz="2800" b="1" dirty="0" smtClean="0"/>
              <a:t>hektarů</a:t>
            </a:r>
            <a:r>
              <a:rPr lang="cs-CZ" altLang="cs-CZ" sz="2800" dirty="0" smtClean="0"/>
              <a:t>.</a:t>
            </a:r>
          </a:p>
          <a:p>
            <a:pPr marL="914400" lvl="1" indent="-457200" eaLnBrk="1" hangingPunct="1"/>
            <a:r>
              <a:rPr lang="cs-CZ" altLang="cs-CZ" sz="2800" i="1" dirty="0" smtClean="0"/>
              <a:t>Do výměry 30 ha se podmínka považuje </a:t>
            </a:r>
            <a:r>
              <a:rPr lang="cs-CZ" altLang="cs-CZ" sz="2800" i="1" dirty="0"/>
              <a:t>za splněnou </a:t>
            </a:r>
            <a:r>
              <a:rPr lang="cs-CZ" altLang="cs-CZ" sz="2800" i="1" dirty="0" smtClean="0"/>
              <a:t>(problém hodnocení udržitelnosti </a:t>
            </a:r>
            <a:r>
              <a:rPr lang="cs-CZ" altLang="cs-CZ" sz="2800" i="1" dirty="0"/>
              <a:t>v ročním intervalu, </a:t>
            </a:r>
            <a:r>
              <a:rPr lang="cs-CZ" altLang="cs-CZ" sz="2800" i="1" dirty="0" smtClean="0"/>
              <a:t>víceleté organické hnojení).</a:t>
            </a:r>
          </a:p>
          <a:p>
            <a:pPr marL="914400" lvl="1" indent="-457200" eaLnBrk="1" hangingPunct="1"/>
            <a:r>
              <a:rPr lang="cs-CZ" altLang="cs-CZ" sz="2800" b="1" dirty="0" smtClean="0"/>
              <a:t>Potřeba opatření:</a:t>
            </a:r>
            <a:r>
              <a:rPr lang="cs-CZ" altLang="cs-CZ" sz="2800" dirty="0" smtClean="0"/>
              <a:t> </a:t>
            </a:r>
          </a:p>
          <a:p>
            <a:pPr marL="1189037" lvl="2" indent="-457200" eaLnBrk="1" hangingPunct="1"/>
            <a:r>
              <a:rPr lang="cs-CZ" altLang="cs-CZ" sz="2400" dirty="0" smtClean="0"/>
              <a:t>půdní druh </a:t>
            </a:r>
          </a:p>
          <a:p>
            <a:pPr marL="1189037" lvl="2" indent="-457200" eaLnBrk="1" hangingPunct="1"/>
            <a:r>
              <a:rPr lang="cs-CZ" altLang="cs-CZ" sz="2400" dirty="0" smtClean="0"/>
              <a:t>vybrané pěstované plodiny (např.: okopaniny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cs-CZ" altLang="cs-CZ" sz="2400" dirty="0" smtClean="0"/>
              <a:t>, jeteloviny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2400" dirty="0" smtClean="0"/>
              <a:t>)</a:t>
            </a:r>
          </a:p>
          <a:p>
            <a:pPr marL="914400" lvl="1" indent="-457200" eaLnBrk="1" hangingPunct="1"/>
            <a:r>
              <a:rPr lang="cs-CZ" altLang="cs-CZ" sz="2800" b="1" dirty="0" smtClean="0"/>
              <a:t>Plnění potřeby: </a:t>
            </a:r>
          </a:p>
          <a:p>
            <a:pPr marL="1189037" lvl="2" indent="-457200" eaLnBrk="1" hangingPunct="1"/>
            <a:r>
              <a:rPr lang="cs-CZ" altLang="cs-CZ" sz="2400" dirty="0" smtClean="0"/>
              <a:t>různý obsah </a:t>
            </a:r>
            <a:r>
              <a:rPr lang="cs-CZ" altLang="cs-CZ" sz="2400" dirty="0"/>
              <a:t>a </a:t>
            </a:r>
            <a:r>
              <a:rPr lang="cs-CZ" altLang="cs-CZ" sz="2400" dirty="0" smtClean="0"/>
              <a:t>účinnost </a:t>
            </a:r>
            <a:r>
              <a:rPr lang="cs-CZ" altLang="cs-CZ" sz="2400" dirty="0"/>
              <a:t>dodaných organických </a:t>
            </a:r>
            <a:r>
              <a:rPr lang="cs-CZ" altLang="cs-CZ" sz="2400" dirty="0" smtClean="0"/>
              <a:t>látek</a:t>
            </a:r>
          </a:p>
          <a:p>
            <a:pPr marL="1189037" lvl="2" indent="-457200" eaLnBrk="1" hangingPunct="1"/>
            <a:r>
              <a:rPr lang="cs-CZ" altLang="cs-CZ" sz="2400" dirty="0" smtClean="0"/>
              <a:t>meziplodiny, úhory + „ryze“ neprodukční plochy</a:t>
            </a:r>
            <a:endParaRPr lang="cs-CZ" altLang="cs-CZ" sz="2400" dirty="0"/>
          </a:p>
          <a:p>
            <a:pPr marL="1189037" lvl="2" indent="-457200" eaLnBrk="1" hangingPunct="1"/>
            <a:r>
              <a:rPr lang="cs-CZ" altLang="cs-CZ" sz="2400" dirty="0" smtClean="0"/>
              <a:t>agrotechnické operace (strip-till </a:t>
            </a:r>
            <a:r>
              <a:rPr lang="cs-CZ" altLang="cs-CZ" sz="2400" dirty="0"/>
              <a:t>nebo přímé </a:t>
            </a:r>
            <a:r>
              <a:rPr lang="cs-CZ" altLang="cs-CZ" sz="2400" dirty="0" smtClean="0"/>
              <a:t>setí)</a:t>
            </a:r>
          </a:p>
        </p:txBody>
      </p:sp>
    </p:spTree>
    <p:extLst>
      <p:ext uri="{BB962C8B-B14F-4D97-AF65-F5344CB8AC3E}">
        <p14:creationId xmlns:p14="http://schemas.microsoft.com/office/powerpoint/2010/main" val="1752754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R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484784"/>
            <a:ext cx="9036050" cy="5373216"/>
          </a:xfrm>
        </p:spPr>
        <p:txBody>
          <a:bodyPr/>
          <a:lstStyle/>
          <a:p>
            <a:pPr marL="914400" lvl="1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800" dirty="0" smtClean="0"/>
              <a:t>Pro ekoplatbu 2023 se hodnotí aktivity v rámci hospodářského roku 2022/2023 (v časové návaznosti)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zapravení slámy po sklizni </a:t>
            </a:r>
            <a:r>
              <a:rPr lang="cs-CZ" altLang="cs-CZ" sz="2600" dirty="0"/>
              <a:t>předchozích </a:t>
            </a:r>
            <a:r>
              <a:rPr lang="cs-CZ" altLang="cs-CZ" sz="2600" dirty="0" smtClean="0"/>
              <a:t>plodin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zpracování půdy (léto, podzim)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výsev meziplodin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/>
              <a:t>aplikace statkových nebo organických </a:t>
            </a:r>
            <a:r>
              <a:rPr lang="cs-CZ" altLang="cs-CZ" sz="2600" dirty="0" smtClean="0"/>
              <a:t>hnojiv, příp. kalů</a:t>
            </a:r>
            <a:endParaRPr lang="cs-CZ" altLang="cs-CZ" sz="2600" dirty="0"/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zelené hnojení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jarní </a:t>
            </a:r>
            <a:r>
              <a:rPr lang="cs-CZ" altLang="cs-CZ" sz="2600" dirty="0"/>
              <a:t>organické hnojení </a:t>
            </a:r>
            <a:endParaRPr lang="cs-CZ" altLang="cs-CZ" sz="2600" dirty="0" smtClean="0"/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/>
              <a:t>zpracování půdy </a:t>
            </a:r>
            <a:r>
              <a:rPr lang="cs-CZ" altLang="cs-CZ" sz="2600" dirty="0" smtClean="0"/>
              <a:t>(jaro)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pěstování hlavních plodin (JŽ 2023)  </a:t>
            </a:r>
          </a:p>
          <a:p>
            <a:pPr marL="1189037" lvl="2" indent="-457200" eaLnBrk="1" hangingPunct="1">
              <a:spcBef>
                <a:spcPts val="0"/>
              </a:spcBef>
              <a:spcAft>
                <a:spcPts val="300"/>
              </a:spcAft>
            </a:pPr>
            <a:r>
              <a:rPr lang="cs-CZ" altLang="cs-CZ" sz="2600" dirty="0" smtClean="0"/>
              <a:t>výnosy se nesledují, takže v létě jsou již k dispozici všechny podklady pro výpočet (termín je do 30. září)</a:t>
            </a:r>
          </a:p>
        </p:txBody>
      </p:sp>
    </p:spTree>
    <p:extLst>
      <p:ext uri="{BB962C8B-B14F-4D97-AF65-F5344CB8AC3E}">
        <p14:creationId xmlns:p14="http://schemas.microsoft.com/office/powerpoint/2010/main" val="271702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cs-CZ" altLang="cs-CZ" sz="4000" b="1" dirty="0" smtClean="0"/>
              <a:t>Hospodaření s organickou hmotou – R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557338"/>
            <a:ext cx="9036050" cy="5300662"/>
          </a:xfrm>
        </p:spPr>
        <p:txBody>
          <a:bodyPr/>
          <a:lstStyle/>
          <a:p>
            <a:pPr marL="914400" lvl="1" indent="-457200" eaLnBrk="1" hangingPunct="1"/>
            <a:r>
              <a:rPr lang="cs-CZ" altLang="cs-CZ" sz="2800" dirty="0"/>
              <a:t>Potřebné </a:t>
            </a:r>
            <a:r>
              <a:rPr lang="cs-CZ" altLang="cs-CZ" sz="2800" dirty="0" smtClean="0"/>
              <a:t>údaje</a:t>
            </a:r>
          </a:p>
          <a:p>
            <a:pPr marL="1189037" lvl="2" indent="-457200" eaLnBrk="1" hangingPunct="1"/>
            <a:r>
              <a:rPr lang="cs-CZ" altLang="cs-CZ" sz="2400" b="1" dirty="0" smtClean="0"/>
              <a:t>Jednotná </a:t>
            </a:r>
            <a:r>
              <a:rPr lang="cs-CZ" altLang="cs-CZ" sz="2400" b="1" dirty="0"/>
              <a:t>žádost</a:t>
            </a:r>
            <a:r>
              <a:rPr lang="cs-CZ" altLang="cs-CZ" sz="2400" dirty="0"/>
              <a:t> (2023) – výměra půdy (kultury R, G, U); výměra úhorů a </a:t>
            </a:r>
            <a:r>
              <a:rPr lang="cs-CZ" altLang="cs-CZ" sz="2400" dirty="0" smtClean="0"/>
              <a:t>deklarovaných „ryze</a:t>
            </a:r>
            <a:r>
              <a:rPr lang="cs-CZ" altLang="cs-CZ" sz="2400" dirty="0"/>
              <a:t>“ neprodukčních ploch (např. ochranné pásy</a:t>
            </a:r>
            <a:r>
              <a:rPr lang="cs-CZ" altLang="cs-CZ" sz="2400" dirty="0" smtClean="0"/>
              <a:t>), které se přičtou k výměře úhorů.</a:t>
            </a:r>
            <a:endParaRPr lang="cs-CZ" altLang="cs-CZ" sz="2400" dirty="0"/>
          </a:p>
          <a:p>
            <a:pPr marL="1189037" lvl="2" indent="-457200" eaLnBrk="1" hangingPunct="1"/>
            <a:r>
              <a:rPr lang="cs-CZ" altLang="cs-CZ" sz="2400" b="1" dirty="0" smtClean="0"/>
              <a:t>Registr </a:t>
            </a:r>
            <a:r>
              <a:rPr lang="cs-CZ" altLang="cs-CZ" sz="2400" b="1" dirty="0"/>
              <a:t>půdy </a:t>
            </a:r>
            <a:r>
              <a:rPr lang="cs-CZ" altLang="cs-CZ" sz="2400" dirty="0"/>
              <a:t>(Portál farmáře) – součet výměr DPB zařazených podle převažujícího půdní druhu.</a:t>
            </a:r>
          </a:p>
          <a:p>
            <a:pPr marL="1189037" lvl="2" indent="-457200" eaLnBrk="1" hangingPunct="1"/>
            <a:r>
              <a:rPr lang="cs-CZ" altLang="cs-CZ" sz="2400" b="1" dirty="0" smtClean="0"/>
              <a:t>Evidence </a:t>
            </a:r>
            <a:r>
              <a:rPr lang="cs-CZ" altLang="cs-CZ" sz="2400" b="1" dirty="0"/>
              <a:t>hnojení </a:t>
            </a:r>
            <a:r>
              <a:rPr lang="cs-CZ" altLang="cs-CZ" sz="2400" dirty="0" smtClean="0"/>
              <a:t>(1</a:t>
            </a:r>
            <a:r>
              <a:rPr lang="cs-CZ" altLang="cs-CZ" sz="2400" dirty="0"/>
              <a:t>. 7. 2022 – 30. 6. 2023) – spotřeba hnojiv a upravených kalů; plocha, kde byla použita statková hnojiva rostlinného původu (sláma, chrást apod.); plocha, kde byly pěstovány </a:t>
            </a:r>
            <a:r>
              <a:rPr lang="cs-CZ" altLang="cs-CZ" sz="2400" dirty="0" smtClean="0"/>
              <a:t>meziplodiny (doba pěstování nad 8 týdnů). </a:t>
            </a:r>
            <a:endParaRPr lang="cs-CZ" altLang="cs-CZ" sz="2400" dirty="0"/>
          </a:p>
          <a:p>
            <a:pPr marL="1189037" lvl="2" indent="-457200" eaLnBrk="1" hangingPunct="1"/>
            <a:r>
              <a:rPr lang="cs-CZ" altLang="cs-CZ" sz="2400" b="1" dirty="0" smtClean="0"/>
              <a:t>Vlastní </a:t>
            </a:r>
            <a:r>
              <a:rPr lang="cs-CZ" altLang="cs-CZ" sz="2400" b="1" dirty="0"/>
              <a:t>evidence agrotechnických operací </a:t>
            </a:r>
            <a:r>
              <a:rPr lang="cs-CZ" altLang="cs-CZ" sz="2400" dirty="0"/>
              <a:t>– použití technologií strip-till (pásové zpracování půdy) a přímého setí do nezpracované půdy, meziplodin nebo rostlinných zbytků.</a:t>
            </a:r>
          </a:p>
        </p:txBody>
      </p:sp>
    </p:spTree>
    <p:extLst>
      <p:ext uri="{BB962C8B-B14F-4D97-AF65-F5344CB8AC3E}">
        <p14:creationId xmlns:p14="http://schemas.microsoft.com/office/powerpoint/2010/main" val="216690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2978" y="210794"/>
            <a:ext cx="6642738" cy="367550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Tw Cen MT" panose="020B0602020104020603" pitchFamily="34" charset="-18"/>
              </a:rPr>
              <a:t>Druh půdy – lze najít v </a:t>
            </a:r>
            <a:r>
              <a:rPr lang="cs-CZ" sz="3200" b="1" dirty="0" smtClean="0">
                <a:latin typeface="Tw Cen MT" panose="020B0602020104020603" pitchFamily="34" charset="-18"/>
              </a:rPr>
              <a:t>Registru půdy</a:t>
            </a:r>
            <a:endParaRPr lang="cs-CZ" sz="3200" b="1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32" y="841278"/>
            <a:ext cx="7524836" cy="5004556"/>
          </a:xfrm>
        </p:spPr>
        <p:txBody>
          <a:bodyPr/>
          <a:lstStyle/>
          <a:p>
            <a:r>
              <a:rPr lang="cs-CZ" sz="3200" dirty="0" smtClean="0">
                <a:latin typeface="Tw Cen MT" panose="020B0602020104020603" pitchFamily="34" charset="-18"/>
              </a:rPr>
              <a:t>tisk </a:t>
            </a:r>
            <a:r>
              <a:rPr lang="cs-CZ" sz="3200" dirty="0">
                <a:latin typeface="Tw Cen MT" panose="020B0602020104020603" pitchFamily="34" charset="-18"/>
              </a:rPr>
              <a:t>č. 1 Základní</a:t>
            </a:r>
          </a:p>
          <a:p>
            <a:pPr lvl="1"/>
            <a:r>
              <a:rPr lang="cs-CZ" altLang="cs-CZ" sz="2800" b="1" dirty="0" smtClean="0"/>
              <a:t>Součet </a:t>
            </a:r>
            <a:r>
              <a:rPr lang="cs-CZ" altLang="cs-CZ" sz="2800" b="1" dirty="0"/>
              <a:t>výměr </a:t>
            </a:r>
            <a:r>
              <a:rPr lang="cs-CZ" altLang="cs-CZ" sz="2800" b="1" dirty="0" smtClean="0"/>
              <a:t>účinných dle kultur a režimů EZ</a:t>
            </a:r>
            <a:endParaRPr lang="cs-CZ" sz="2800" dirty="0" smtClean="0">
              <a:latin typeface="Tw Cen MT" panose="020B0602020104020603" pitchFamily="34" charset="-18"/>
            </a:endParaRPr>
          </a:p>
          <a:p>
            <a:endParaRPr lang="cs-CZ" sz="1500" dirty="0">
              <a:latin typeface="Tw Cen MT" panose="020B0602020104020603" pitchFamily="34" charset="-18"/>
            </a:endParaRPr>
          </a:p>
          <a:p>
            <a:endParaRPr lang="cs-CZ" sz="1500" dirty="0">
              <a:latin typeface="Tw Cen MT" panose="020B0602020104020603" pitchFamily="34" charset="-18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l="60760" t="3493" r="1513" b="-3493"/>
          <a:stretch/>
        </p:blipFill>
        <p:spPr>
          <a:xfrm>
            <a:off x="5957826" y="4393609"/>
            <a:ext cx="3127493" cy="26928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1" r="61514" b="-10139"/>
          <a:stretch/>
        </p:blipFill>
        <p:spPr>
          <a:xfrm>
            <a:off x="3073922" y="4300347"/>
            <a:ext cx="2910955" cy="296136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481762" y="4371655"/>
            <a:ext cx="602406" cy="31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194723" y="5373216"/>
            <a:ext cx="4257597" cy="17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02787" y="5955957"/>
            <a:ext cx="4249534" cy="220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02787" y="6370046"/>
            <a:ext cx="4249534" cy="226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521571" y="1039329"/>
            <a:ext cx="1563747" cy="31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bdélník 1"/>
          <p:cNvSpPr>
            <a:spLocks noChangeArrowheads="1"/>
          </p:cNvSpPr>
          <p:nvPr/>
        </p:nvSpPr>
        <p:spPr bwMode="auto">
          <a:xfrm>
            <a:off x="0" y="188913"/>
            <a:ext cx="917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w Cen MT" panose="020B0602020104020603" pitchFamily="34" charset="-18"/>
              </a:rPr>
              <a:t>„Etalon“: </a:t>
            </a:r>
            <a:r>
              <a:rPr lang="cs-CZ" altLang="cs-CZ" sz="2400" dirty="0">
                <a:solidFill>
                  <a:srgbClr val="000000"/>
                </a:solidFill>
                <a:latin typeface="Tw Cen MT" panose="020B0602020104020603" pitchFamily="34" charset="-18"/>
              </a:rPr>
              <a:t> hnůj 30 t/ha, na 35 % </a:t>
            </a:r>
            <a:r>
              <a:rPr lang="cs-CZ" altLang="cs-CZ" sz="24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výměry R+G+U.</a:t>
            </a:r>
            <a:endParaRPr lang="cs-CZ" altLang="cs-CZ" sz="2400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w Cen MT" panose="020B0602020104020603" pitchFamily="34" charset="-18"/>
              </a:rPr>
              <a:t> Jiná hnojiva nebo postupy </a:t>
            </a:r>
            <a:r>
              <a:rPr lang="cs-CZ" altLang="cs-CZ" sz="2400" i="1" dirty="0">
                <a:solidFill>
                  <a:srgbClr val="000000"/>
                </a:solidFill>
                <a:latin typeface="Tw Cen MT" panose="020B0602020104020603" pitchFamily="34" charset="-18"/>
              </a:rPr>
              <a:t>(přepočet podle účinnosti)</a:t>
            </a:r>
            <a:r>
              <a:rPr lang="cs-CZ" altLang="cs-CZ" sz="2400" dirty="0">
                <a:solidFill>
                  <a:srgbClr val="000000"/>
                </a:solidFill>
                <a:latin typeface="Tw Cen MT" panose="020B0602020104020603" pitchFamily="34" charset="-18"/>
              </a:rPr>
              <a:t>, např.:</a:t>
            </a:r>
            <a:endParaRPr lang="en-US" altLang="cs-CZ" sz="240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09422"/>
              </p:ext>
            </p:extLst>
          </p:nvPr>
        </p:nvGraphicFramePr>
        <p:xfrm>
          <a:off x="323850" y="1077913"/>
          <a:ext cx="8569325" cy="3650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váhový</a:t>
                      </a:r>
                      <a:r>
                        <a:rPr lang="cs-CZ" sz="2000" b="1" u="none" strike="noStrike" baseline="0" dirty="0" smtClean="0">
                          <a:effectLst/>
                          <a:latin typeface="+mn-lt"/>
                        </a:rPr>
                        <a:t> k</a:t>
                      </a:r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oeficient </a:t>
                      </a:r>
                      <a:br>
                        <a:rPr lang="cs-CZ" sz="2000" b="1" u="none" strike="noStrike" dirty="0" smtClean="0">
                          <a:effectLst/>
                          <a:latin typeface="+mn-lt"/>
                        </a:rPr>
                      </a:br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(na 1 ha)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při směrné dávce* t/ha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 smtClean="0">
                          <a:effectLst/>
                          <a:latin typeface="+mn-lt"/>
                        </a:rPr>
                        <a:t>Hnůj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  <a:latin typeface="+mn-lt"/>
                        </a:rPr>
                        <a:t>1,00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Kejda skotu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Kejda prasat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Digestát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smtClean="0">
                          <a:effectLst/>
                          <a:latin typeface="+mn-lt"/>
                        </a:rPr>
                        <a:t>Sláma obilnin, olejnin, luskovin, …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0,50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Meziplodiny </a:t>
                      </a:r>
                      <a:r>
                        <a:rPr lang="pl-PL" sz="2000" u="none" strike="noStrike">
                          <a:effectLst/>
                          <a:latin typeface="+mn-lt"/>
                        </a:rPr>
                        <a:t>– </a:t>
                      </a:r>
                      <a:r>
                        <a:rPr lang="pl-PL" sz="2000" u="none" strike="noStrike" smtClean="0">
                          <a:effectLst/>
                          <a:latin typeface="+mn-lt"/>
                        </a:rPr>
                        <a:t>pokud následuje ozimá plodina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Meziplodiny </a:t>
                      </a:r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– </a:t>
                      </a:r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pokud následuje jarní plodina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3937" name="Obdélník 1"/>
          <p:cNvSpPr>
            <a:spLocks noChangeArrowheads="1"/>
          </p:cNvSpPr>
          <p:nvPr/>
        </p:nvSpPr>
        <p:spPr bwMode="auto">
          <a:xfrm>
            <a:off x="124618" y="4787265"/>
            <a:ext cx="89296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Tw Cen MT" panose="020B0602020104020603" pitchFamily="34" charset="-18"/>
              </a:rPr>
              <a:t>Poznámka:</a:t>
            </a:r>
            <a:r>
              <a:rPr lang="cs-CZ" altLang="cs-CZ" sz="2000" dirty="0">
                <a:solidFill>
                  <a:srgbClr val="000000"/>
                </a:solidFill>
                <a:latin typeface="Tw Cen MT" panose="020B0602020104020603" pitchFamily="34" charset="-18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*Směrné dávky jsou vhodné s </a:t>
            </a:r>
            <a:r>
              <a:rPr lang="cs-CZ" altLang="cs-CZ" sz="2000" dirty="0">
                <a:solidFill>
                  <a:srgbClr val="000000"/>
                </a:solidFill>
                <a:latin typeface="Tw Cen MT" panose="020B0602020104020603" pitchFamily="34" charset="-18"/>
              </a:rPr>
              <a:t>ohledem na přívod dusíku a účinnost organického 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hnojení. Na </a:t>
            </a:r>
            <a:r>
              <a:rPr lang="cs-CZ" altLang="cs-CZ" sz="2000" dirty="0">
                <a:solidFill>
                  <a:srgbClr val="000000"/>
                </a:solidFill>
                <a:latin typeface="Tw Cen MT" panose="020B0602020104020603" pitchFamily="34" charset="-18"/>
              </a:rPr>
              <a:t>jednotlivých DPB lze samozřejmě používat i odlišné dávky. Při vysokých dávkách 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hnojiv </a:t>
            </a:r>
            <a:r>
              <a:rPr lang="cs-CZ" altLang="cs-CZ" sz="2000" dirty="0">
                <a:solidFill>
                  <a:srgbClr val="000000"/>
                </a:solidFill>
                <a:latin typeface="Tw Cen MT" panose="020B0602020104020603" pitchFamily="34" charset="-18"/>
              </a:rPr>
              <a:t>se však snižuje účinnost dodaných organických látek a vzrůstá riziko ztrát 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dusíku.</a:t>
            </a:r>
            <a:endParaRPr lang="cs-CZ" altLang="cs-CZ" sz="1800" dirty="0" smtClean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05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Příklad </a:t>
            </a:r>
            <a:r>
              <a:rPr lang="cs-CZ" altLang="cs-CZ" sz="2000" b="1" dirty="0">
                <a:solidFill>
                  <a:srgbClr val="000000"/>
                </a:solidFill>
                <a:latin typeface="Tw Cen MT" panose="020B0602020104020603" pitchFamily="34" charset="-18"/>
              </a:rPr>
              <a:t>přepočtu roční spotřeby hnoje v závodě s výměrou 1 000 ha </a:t>
            </a:r>
            <a:r>
              <a:rPr lang="cs-CZ" altLang="cs-CZ" sz="2000" b="1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(R+G+U)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:</a:t>
            </a:r>
            <a:endParaRPr lang="cs-CZ" altLang="cs-CZ" sz="2000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Tw Cen MT" panose="020B0602020104020603" pitchFamily="34" charset="-18"/>
              </a:rPr>
              <a:t>                 11 000 t : 30 t/ha x 1,00 = 367 přepočtených ha (= 36,7 </a:t>
            </a:r>
            <a:r>
              <a:rPr lang="cs-CZ" altLang="cs-CZ" sz="2000" dirty="0" smtClean="0">
                <a:solidFill>
                  <a:srgbClr val="000000"/>
                </a:solidFill>
                <a:latin typeface="Tw Cen MT" panose="020B0602020104020603" pitchFamily="34" charset="-18"/>
              </a:rPr>
              <a:t>%)</a:t>
            </a:r>
            <a:endParaRPr lang="cs-CZ" altLang="cs-CZ" sz="200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27675</TotalTime>
  <Words>836</Words>
  <Application>Microsoft Office PowerPoint</Application>
  <PresentationFormat>Předvádění na obrazovce 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4_Medián</vt:lpstr>
      <vt:lpstr>8_Motiv systému Office</vt:lpstr>
      <vt:lpstr>1_Motiv Office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Hospodaření s organickou hmotou – R</vt:lpstr>
      <vt:lpstr>Hospodaření s organickou hmotou – R</vt:lpstr>
      <vt:lpstr>Hospodaření s organickou hmotou – R</vt:lpstr>
      <vt:lpstr>Druh půdy – lze najít v Registru půdy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Klir</cp:lastModifiedBy>
  <cp:revision>1850</cp:revision>
  <dcterms:created xsi:type="dcterms:W3CDTF">2013-03-08T09:52:21Z</dcterms:created>
  <dcterms:modified xsi:type="dcterms:W3CDTF">2023-09-22T14:43:13Z</dcterms:modified>
</cp:coreProperties>
</file>