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1" r:id="rId4"/>
    <p:sldId id="275" r:id="rId5"/>
    <p:sldId id="270" r:id="rId6"/>
    <p:sldId id="274" r:id="rId7"/>
    <p:sldId id="272" r:id="rId8"/>
    <p:sldId id="279" r:id="rId9"/>
    <p:sldId id="281" r:id="rId10"/>
    <p:sldId id="282" r:id="rId11"/>
    <p:sldId id="283" r:id="rId12"/>
    <p:sldId id="285" r:id="rId13"/>
    <p:sldId id="286" r:id="rId14"/>
    <p:sldId id="287" r:id="rId15"/>
    <p:sldId id="284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95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88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895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12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75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375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26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60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24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68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5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E8BFC-545C-4062-AD9E-4101C391641E}" type="datetimeFigureOut">
              <a:rPr lang="cs-CZ" smtClean="0"/>
              <a:t>28.12.2020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EEF7D-0056-4A31-9BB0-9EFCD3B816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33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png"/><Relationship Id="rId3" Type="http://schemas.openxmlformats.org/officeDocument/2006/relationships/audio" Target="../media/media10.m4a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2" Type="http://schemas.microsoft.com/office/2007/relationships/media" Target="../media/media10.m4a"/><Relationship Id="rId16" Type="http://schemas.openxmlformats.org/officeDocument/2006/relationships/image" Target="../media/image3.png"/><Relationship Id="rId1" Type="http://schemas.openxmlformats.org/officeDocument/2006/relationships/tags" Target="../tags/tag2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0.emf"/><Relationship Id="rId15" Type="http://schemas.openxmlformats.org/officeDocument/2006/relationships/image" Target="../media/image2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emf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3.png"/><Relationship Id="rId4" Type="http://schemas.openxmlformats.org/officeDocument/2006/relationships/image" Target="../media/image13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565" y="314662"/>
            <a:ext cx="8857673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Oves v jídelníčku </a:t>
            </a:r>
            <a:r>
              <a:rPr lang="cs-CZ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celiaků</a:t>
            </a:r>
            <a:endParaRPr lang="cs-CZ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65" y="1301065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FF00"/>
                </a:solidFill>
                <a:latin typeface="Arial" panose="020B0604020202020204" pitchFamily="34" charset="0"/>
              </a:rPr>
              <a:t>Václav </a:t>
            </a:r>
            <a:r>
              <a:rPr lang="cs-CZ" sz="3200" dirty="0" smtClean="0">
                <a:solidFill>
                  <a:srgbClr val="FFFF00"/>
                </a:solidFill>
                <a:latin typeface="Arial" panose="020B0604020202020204" pitchFamily="34" charset="0"/>
              </a:rPr>
              <a:t>Dvořáček, </a:t>
            </a:r>
          </a:p>
          <a:p>
            <a:pPr algn="ctr"/>
            <a:r>
              <a:rPr lang="cs-CZ" sz="3200" dirty="0" smtClean="0">
                <a:solidFill>
                  <a:srgbClr val="FFFF00"/>
                </a:solidFill>
                <a:latin typeface="Arial" panose="020B0604020202020204" pitchFamily="34" charset="0"/>
              </a:rPr>
              <a:t>Michal Jágr, </a:t>
            </a:r>
          </a:p>
          <a:p>
            <a:pPr algn="ctr"/>
            <a:r>
              <a:rPr lang="cs-CZ" sz="3200" dirty="0" smtClean="0">
                <a:solidFill>
                  <a:srgbClr val="FFFF00"/>
                </a:solidFill>
                <a:latin typeface="Arial" panose="020B0604020202020204" pitchFamily="34" charset="0"/>
              </a:rPr>
              <a:t>Anna Kotrbová Kozak</a:t>
            </a:r>
            <a:endParaRPr lang="cs-CZ" sz="32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65260" y="5472031"/>
            <a:ext cx="7382935" cy="8771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sz="1700" b="1" dirty="0" smtClean="0"/>
              <a:t>Výzkumný tým: Kvalita rostlinných produktů</a:t>
            </a:r>
          </a:p>
          <a:p>
            <a:r>
              <a:rPr lang="cs-CZ" sz="1700" b="1" dirty="0" smtClean="0"/>
              <a:t>Výzkumný </a:t>
            </a:r>
            <a:r>
              <a:rPr lang="cs-CZ" sz="1700" b="1" dirty="0"/>
              <a:t>ústav rostlinné výroby, v.v.i.;  Drnovská 507, Praha 6 – Ruzyně,  161 </a:t>
            </a:r>
            <a:r>
              <a:rPr lang="cs-CZ" sz="1700" b="1" dirty="0" smtClean="0"/>
              <a:t>06</a:t>
            </a:r>
          </a:p>
          <a:p>
            <a:r>
              <a:rPr lang="cs-CZ" sz="1700" b="1" dirty="0" smtClean="0"/>
              <a:t>dvoracek@vurv.cz</a:t>
            </a:r>
            <a:endParaRPr lang="cs-CZ" sz="17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6"/>
          <a:stretch/>
        </p:blipFill>
        <p:spPr>
          <a:xfrm>
            <a:off x="1777157" y="3315737"/>
            <a:ext cx="5316487" cy="1711282"/>
          </a:xfrm>
          <a:prstGeom prst="rect">
            <a:avLst/>
          </a:prstGeom>
        </p:spPr>
      </p:pic>
      <p:pic>
        <p:nvPicPr>
          <p:cNvPr id="9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7"/>
    </mc:Choice>
    <mc:Fallback xmlns="">
      <p:transition spd="slow" advTm="20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260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Monitoring významných nutričních látek ovsa </a:t>
            </a:r>
            <a:endParaRPr lang="cs-CZ" sz="26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517551"/>
            <a:ext cx="91147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cs-CZ" sz="2000" b="1" dirty="0" smtClean="0">
                <a:solidFill>
                  <a:schemeClr val="bg1"/>
                </a:solidFill>
              </a:rPr>
              <a:t>Vývoj nových metod na bázi LC-MS technologie  - např. detekce </a:t>
            </a:r>
            <a:r>
              <a:rPr lang="cs-CZ" sz="2000" b="1" dirty="0" err="1" smtClean="0">
                <a:solidFill>
                  <a:schemeClr val="bg1"/>
                </a:solidFill>
              </a:rPr>
              <a:t>avenanthramidů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84" y="1028356"/>
            <a:ext cx="3147424" cy="189755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319289" y="1065290"/>
            <a:ext cx="406101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FFFF00"/>
                </a:solidFill>
              </a:rPr>
              <a:t>Vysoká antioxidační aktivity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FFFF00"/>
                </a:solidFill>
              </a:rPr>
              <a:t>Protizánětlivý efekt</a:t>
            </a:r>
          </a:p>
          <a:p>
            <a:pPr>
              <a:spcAft>
                <a:spcPts val="600"/>
              </a:spcAft>
            </a:pPr>
            <a:r>
              <a:rPr lang="cs-CZ" sz="2000" b="1" dirty="0" err="1">
                <a:solidFill>
                  <a:srgbClr val="FFFF00"/>
                </a:solidFill>
              </a:rPr>
              <a:t>Antikancerogenní</a:t>
            </a:r>
            <a:r>
              <a:rPr lang="cs-CZ" sz="2000" b="1" dirty="0">
                <a:solidFill>
                  <a:srgbClr val="FFFF00"/>
                </a:solidFill>
              </a:rPr>
              <a:t> působení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FFFF00"/>
                </a:solidFill>
              </a:rPr>
              <a:t>Potlačuje vznik inzulinové rezistence</a:t>
            </a:r>
          </a:p>
        </p:txBody>
      </p:sp>
      <p:sp>
        <p:nvSpPr>
          <p:cNvPr id="8" name="Obdélník 7"/>
          <p:cNvSpPr/>
          <p:nvPr/>
        </p:nvSpPr>
        <p:spPr>
          <a:xfrm>
            <a:off x="101259" y="3082229"/>
            <a:ext cx="91147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2000" b="1" dirty="0" smtClean="0">
                <a:solidFill>
                  <a:schemeClr val="bg1"/>
                </a:solidFill>
              </a:rPr>
              <a:t>Aplikace blízké infračervené spektrometrie (NIRS)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6" descr="2010_04_02_1 Antaris"/>
          <p:cNvPicPr>
            <a:picLocks noChangeAspect="1" noChangeArrowheads="1"/>
          </p:cNvPicPr>
          <p:nvPr/>
        </p:nvPicPr>
        <p:blipFill>
          <a:blip r:embed="rId6"/>
          <a:srcRect t="22131" b="22131"/>
          <a:stretch>
            <a:fillRect/>
          </a:stretch>
        </p:blipFill>
        <p:spPr bwMode="auto">
          <a:xfrm>
            <a:off x="310600" y="4023151"/>
            <a:ext cx="2840474" cy="2525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7" descr="2010_04_02_3 Antari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9184" y="3912456"/>
            <a:ext cx="764024" cy="83139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9" descr="2010_04_02_8 NIR"/>
          <p:cNvPicPr>
            <a:picLocks noChangeAspect="1" noChangeArrowheads="1"/>
          </p:cNvPicPr>
          <p:nvPr/>
        </p:nvPicPr>
        <p:blipFill>
          <a:blip r:embed="rId8"/>
          <a:srcRect l="26195" t="9711" r="29858" b="19783"/>
          <a:stretch>
            <a:fillRect/>
          </a:stretch>
        </p:blipFill>
        <p:spPr bwMode="auto">
          <a:xfrm>
            <a:off x="101259" y="3960856"/>
            <a:ext cx="799682" cy="85010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76497" y="3487777"/>
            <a:ext cx="284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FT-NIR spektrometr</a:t>
            </a:r>
            <a:endParaRPr lang="cs-CZ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520734" y="3459126"/>
            <a:ext cx="5486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FFFF00"/>
                </a:solidFill>
              </a:rPr>
              <a:t>Modely pro obsahy vybraných nutričních látek v ovsu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β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glukany</a:t>
            </a:r>
            <a:r>
              <a:rPr lang="cs-CZ" dirty="0" smtClean="0">
                <a:solidFill>
                  <a:schemeClr val="bg1"/>
                </a:solidFill>
              </a:rPr>
              <a:t>                                Tuk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r>
              <a:rPr lang="cs-CZ" dirty="0" smtClean="0">
                <a:solidFill>
                  <a:schemeClr val="bg1"/>
                </a:solidFill>
              </a:rPr>
              <a:t>Karotenoid lutein                  ƩAVN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0" r="50000" b="53618"/>
          <a:stretch/>
        </p:blipFill>
        <p:spPr bwMode="auto">
          <a:xfrm>
            <a:off x="3618575" y="5436246"/>
            <a:ext cx="2429649" cy="106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11"/>
          <a:srcRect l="30185" t="19053" r="30185" b="8189"/>
          <a:stretch/>
        </p:blipFill>
        <p:spPr>
          <a:xfrm>
            <a:off x="7272724" y="1059752"/>
            <a:ext cx="1734410" cy="1791143"/>
          </a:xfrm>
          <a:prstGeom prst="rect">
            <a:avLst/>
          </a:prstGeom>
        </p:spPr>
      </p:pic>
      <p:pic>
        <p:nvPicPr>
          <p:cNvPr id="18" name="obrázek 97" descr="IMG_440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261" y="934650"/>
            <a:ext cx="800923" cy="60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13"/>
          <a:srcRect l="649" t="7860" r="50093" b="53951"/>
          <a:stretch/>
        </p:blipFill>
        <p:spPr>
          <a:xfrm>
            <a:off x="6191682" y="4083923"/>
            <a:ext cx="2314528" cy="106380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4"/>
          <a:srcRect l="9260" t="22017" r="54537" b="51481"/>
          <a:stretch/>
        </p:blipFill>
        <p:spPr>
          <a:xfrm>
            <a:off x="6191682" y="5445231"/>
            <a:ext cx="2314528" cy="105789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15"/>
          <a:srcRect l="740" t="7696" r="50371" b="53621"/>
          <a:stretch/>
        </p:blipFill>
        <p:spPr>
          <a:xfrm>
            <a:off x="3618574" y="4091927"/>
            <a:ext cx="2426981" cy="1055806"/>
          </a:xfrm>
          <a:prstGeom prst="rect">
            <a:avLst/>
          </a:prstGeom>
        </p:spPr>
      </p:pic>
      <p:pic>
        <p:nvPicPr>
          <p:cNvPr id="23" name="Zvuk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92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420"/>
    </mc:Choice>
    <mc:Fallback>
      <p:transition spd="slow" advTm="19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426" y="3185327"/>
            <a:ext cx="1807352" cy="2709802"/>
          </a:xfrm>
          <a:prstGeom prst="rect">
            <a:avLst/>
          </a:prstGeom>
        </p:spPr>
      </p:pic>
      <p:pic>
        <p:nvPicPr>
          <p:cNvPr id="3" name="Picture 7" descr="&amp;zcaron;ivotní prost&amp;rcaron;ed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11" y="1158562"/>
            <a:ext cx="1795280" cy="160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25507" y="850360"/>
            <a:ext cx="35758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FF00"/>
                </a:solidFill>
              </a:rPr>
              <a:t>poskytuje okamžitou prvkovou analýzu </a:t>
            </a:r>
            <a:r>
              <a:rPr lang="cs-CZ" sz="2000" dirty="0" smtClean="0">
                <a:solidFill>
                  <a:srgbClr val="FFFF00"/>
                </a:solidFill>
              </a:rPr>
              <a:t>pro </a:t>
            </a:r>
            <a:r>
              <a:rPr lang="cs-CZ" sz="2000" dirty="0">
                <a:solidFill>
                  <a:srgbClr val="FFFF00"/>
                </a:solidFill>
              </a:rPr>
              <a:t>použití při geochemickém </a:t>
            </a:r>
            <a:r>
              <a:rPr lang="cs-CZ" sz="2000" dirty="0" smtClean="0">
                <a:solidFill>
                  <a:srgbClr val="FFFF00"/>
                </a:solidFill>
              </a:rPr>
              <a:t>průzkumu</a:t>
            </a:r>
          </a:p>
          <a:p>
            <a:r>
              <a:rPr lang="cs-CZ" sz="2000" u="sng" dirty="0" smtClean="0">
                <a:solidFill>
                  <a:srgbClr val="FFFF00"/>
                </a:solidFill>
              </a:rPr>
              <a:t>Analyzované prvky: </a:t>
            </a:r>
            <a:r>
              <a:rPr lang="cs-CZ" sz="2000" i="1" dirty="0" smtClean="0">
                <a:solidFill>
                  <a:srgbClr val="FFFF00"/>
                </a:solidFill>
              </a:rPr>
              <a:t>Mg</a:t>
            </a:r>
            <a:r>
              <a:rPr lang="cs-CZ" sz="2000" i="1" dirty="0">
                <a:solidFill>
                  <a:srgbClr val="FFFF00"/>
                </a:solidFill>
              </a:rPr>
              <a:t>, Al, Si, K, Ca, S, P, Cl, Ti, V, </a:t>
            </a:r>
            <a:r>
              <a:rPr lang="cs-CZ" sz="2000" i="1" dirty="0" err="1">
                <a:solidFill>
                  <a:srgbClr val="FFFF00"/>
                </a:solidFill>
              </a:rPr>
              <a:t>Cr</a:t>
            </a:r>
            <a:r>
              <a:rPr lang="cs-CZ" sz="2000" i="1" dirty="0">
                <a:solidFill>
                  <a:srgbClr val="FFFF00"/>
                </a:solidFill>
              </a:rPr>
              <a:t>, </a:t>
            </a:r>
            <a:r>
              <a:rPr lang="cs-CZ" sz="2000" i="1" dirty="0" err="1">
                <a:solidFill>
                  <a:srgbClr val="FFFF00"/>
                </a:solidFill>
              </a:rPr>
              <a:t>Mn</a:t>
            </a:r>
            <a:r>
              <a:rPr lang="cs-CZ" sz="2000" i="1" dirty="0">
                <a:solidFill>
                  <a:srgbClr val="FFFF00"/>
                </a:solidFill>
              </a:rPr>
              <a:t>, </a:t>
            </a:r>
            <a:r>
              <a:rPr lang="cs-CZ" sz="2000" i="1" dirty="0" err="1">
                <a:solidFill>
                  <a:srgbClr val="FFFF00"/>
                </a:solidFill>
              </a:rPr>
              <a:t>Fe</a:t>
            </a:r>
            <a:r>
              <a:rPr lang="cs-CZ" sz="2000" i="1" dirty="0">
                <a:solidFill>
                  <a:srgbClr val="FFFF00"/>
                </a:solidFill>
              </a:rPr>
              <a:t>, Co, Ni, </a:t>
            </a:r>
            <a:r>
              <a:rPr lang="cs-CZ" sz="2000" i="1" dirty="0" err="1">
                <a:solidFill>
                  <a:srgbClr val="FFFF00"/>
                </a:solidFill>
              </a:rPr>
              <a:t>Cu</a:t>
            </a:r>
            <a:r>
              <a:rPr lang="cs-CZ" sz="2000" i="1" dirty="0">
                <a:solidFill>
                  <a:srgbClr val="FFFF00"/>
                </a:solidFill>
              </a:rPr>
              <a:t>, W, </a:t>
            </a:r>
            <a:r>
              <a:rPr lang="cs-CZ" sz="2000" i="1" dirty="0" err="1">
                <a:solidFill>
                  <a:srgbClr val="FFFF00"/>
                </a:solidFill>
              </a:rPr>
              <a:t>Zn</a:t>
            </a:r>
            <a:r>
              <a:rPr lang="cs-CZ" sz="2000" i="1" dirty="0">
                <a:solidFill>
                  <a:srgbClr val="FFFF00"/>
                </a:solidFill>
              </a:rPr>
              <a:t>, </a:t>
            </a:r>
            <a:r>
              <a:rPr lang="cs-CZ" sz="2000" i="1" dirty="0" err="1">
                <a:solidFill>
                  <a:srgbClr val="FFFF00"/>
                </a:solidFill>
              </a:rPr>
              <a:t>Hg</a:t>
            </a:r>
            <a:r>
              <a:rPr lang="cs-CZ" sz="2000" i="1" dirty="0">
                <a:solidFill>
                  <a:srgbClr val="FFFF00"/>
                </a:solidFill>
              </a:rPr>
              <a:t>, As, </a:t>
            </a:r>
            <a:r>
              <a:rPr lang="cs-CZ" sz="2000" i="1" dirty="0" err="1">
                <a:solidFill>
                  <a:srgbClr val="FFFF00"/>
                </a:solidFill>
              </a:rPr>
              <a:t>Pb</a:t>
            </a:r>
            <a:r>
              <a:rPr lang="cs-CZ" sz="2000" i="1" dirty="0">
                <a:solidFill>
                  <a:srgbClr val="FFFF00"/>
                </a:solidFill>
              </a:rPr>
              <a:t>, </a:t>
            </a:r>
            <a:r>
              <a:rPr lang="cs-CZ" sz="2000" i="1" dirty="0" err="1">
                <a:solidFill>
                  <a:srgbClr val="FFFF00"/>
                </a:solidFill>
              </a:rPr>
              <a:t>Bi</a:t>
            </a:r>
            <a:r>
              <a:rPr lang="cs-CZ" sz="2000" i="1" dirty="0">
                <a:solidFill>
                  <a:srgbClr val="FFFF00"/>
                </a:solidFill>
              </a:rPr>
              <a:t>, Se, </a:t>
            </a:r>
            <a:r>
              <a:rPr lang="cs-CZ" sz="2000" i="1" dirty="0" err="1">
                <a:solidFill>
                  <a:srgbClr val="FFFF00"/>
                </a:solidFill>
              </a:rPr>
              <a:t>Th</a:t>
            </a:r>
            <a:r>
              <a:rPr lang="cs-CZ" sz="2000" i="1" dirty="0">
                <a:solidFill>
                  <a:srgbClr val="FFFF00"/>
                </a:solidFill>
              </a:rPr>
              <a:t>, U, </a:t>
            </a:r>
            <a:r>
              <a:rPr lang="cs-CZ" sz="2000" i="1" dirty="0" err="1">
                <a:solidFill>
                  <a:srgbClr val="FFFF00"/>
                </a:solidFill>
              </a:rPr>
              <a:t>Rb</a:t>
            </a:r>
            <a:r>
              <a:rPr lang="cs-CZ" sz="2000" i="1" dirty="0">
                <a:solidFill>
                  <a:srgbClr val="FFFF00"/>
                </a:solidFill>
              </a:rPr>
              <a:t>, </a:t>
            </a:r>
            <a:r>
              <a:rPr lang="cs-CZ" sz="2000" i="1" dirty="0" err="1">
                <a:solidFill>
                  <a:srgbClr val="FFFF00"/>
                </a:solidFill>
              </a:rPr>
              <a:t>Sr</a:t>
            </a:r>
            <a:r>
              <a:rPr lang="cs-CZ" sz="2000" i="1" dirty="0">
                <a:solidFill>
                  <a:srgbClr val="FFFF00"/>
                </a:solidFill>
              </a:rPr>
              <a:t>, Y, </a:t>
            </a:r>
            <a:r>
              <a:rPr lang="cs-CZ" sz="2000" i="1" dirty="0" err="1">
                <a:solidFill>
                  <a:srgbClr val="FFFF00"/>
                </a:solidFill>
              </a:rPr>
              <a:t>Zr</a:t>
            </a:r>
            <a:r>
              <a:rPr lang="cs-CZ" sz="2000" i="1" dirty="0">
                <a:solidFill>
                  <a:srgbClr val="FFFF00"/>
                </a:solidFill>
              </a:rPr>
              <a:t>, </a:t>
            </a:r>
            <a:r>
              <a:rPr lang="cs-CZ" sz="2000" i="1" dirty="0" err="1">
                <a:solidFill>
                  <a:srgbClr val="FFFF00"/>
                </a:solidFill>
              </a:rPr>
              <a:t>Mo</a:t>
            </a:r>
            <a:r>
              <a:rPr lang="cs-CZ" sz="2000" i="1" dirty="0">
                <a:solidFill>
                  <a:srgbClr val="FFFF00"/>
                </a:solidFill>
              </a:rPr>
              <a:t>, </a:t>
            </a:r>
            <a:r>
              <a:rPr lang="cs-CZ" sz="2000" i="1" dirty="0" err="1">
                <a:solidFill>
                  <a:srgbClr val="FFFF00"/>
                </a:solidFill>
              </a:rPr>
              <a:t>Ag</a:t>
            </a:r>
            <a:r>
              <a:rPr lang="cs-CZ" sz="2000" i="1" dirty="0">
                <a:solidFill>
                  <a:srgbClr val="FFFF00"/>
                </a:solidFill>
              </a:rPr>
              <a:t>, Cd, </a:t>
            </a:r>
            <a:r>
              <a:rPr lang="cs-CZ" sz="2000" i="1" dirty="0" err="1">
                <a:solidFill>
                  <a:srgbClr val="FFFF00"/>
                </a:solidFill>
              </a:rPr>
              <a:t>Sn</a:t>
            </a:r>
            <a:r>
              <a:rPr lang="cs-CZ" sz="2000" i="1" dirty="0">
                <a:solidFill>
                  <a:srgbClr val="FFFF00"/>
                </a:solidFill>
              </a:rPr>
              <a:t>, Sb</a:t>
            </a:r>
            <a:r>
              <a:rPr lang="cs-CZ" sz="2000" dirty="0">
                <a:solidFill>
                  <a:srgbClr val="FFFF00"/>
                </a:solidFill>
              </a:rPr>
              <a:t>. </a:t>
            </a: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0"/>
          <a:stretch/>
        </p:blipFill>
        <p:spPr bwMode="auto">
          <a:xfrm>
            <a:off x="6030380" y="983256"/>
            <a:ext cx="2864239" cy="23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71" y="3523195"/>
            <a:ext cx="2968231" cy="237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450250"/>
            <a:ext cx="9114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Rentgenová fluorescence (XRF)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0"/>
            <a:ext cx="92605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>
                <a:solidFill>
                  <a:srgbClr val="FFFF00"/>
                </a:solidFill>
                <a:latin typeface="Arial" panose="020B0604020202020204" pitchFamily="34" charset="0"/>
              </a:rPr>
              <a:t>Monitoring významných nutričních látek ovsa </a:t>
            </a:r>
            <a:endParaRPr lang="cs-CZ" sz="26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/>
          <a:stretch/>
        </p:blipFill>
        <p:spPr bwMode="auto">
          <a:xfrm>
            <a:off x="6030381" y="3597307"/>
            <a:ext cx="2864238" cy="229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Zvu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7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63"/>
    </mc:Choice>
    <mc:Fallback>
      <p:transition spd="slow" advTm="13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-26014"/>
            <a:ext cx="87405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>
                <a:solidFill>
                  <a:srgbClr val="FFFF00"/>
                </a:solidFill>
                <a:latin typeface="Arial" panose="020B0604020202020204" pitchFamily="34" charset="0"/>
              </a:rPr>
              <a:t>Strategie vývoje </a:t>
            </a:r>
            <a:r>
              <a:rPr lang="cs-CZ" sz="2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obilnin </a:t>
            </a:r>
            <a:r>
              <a:rPr lang="cs-CZ" sz="2600" b="1" dirty="0">
                <a:solidFill>
                  <a:srgbClr val="FFFF00"/>
                </a:solidFill>
                <a:latin typeface="Arial" panose="020B0604020202020204" pitchFamily="34" charset="0"/>
              </a:rPr>
              <a:t>s nízkou celiakální reaktivitou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79504" y="98072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Mutační šlechtění s delecí chromosomů</a:t>
            </a:r>
            <a:endParaRPr lang="cs-CZ" b="1" dirty="0">
              <a:solidFill>
                <a:schemeClr val="bg1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4841315" y="1628800"/>
            <a:ext cx="3979157" cy="2712985"/>
            <a:chOff x="347475" y="1219199"/>
            <a:chExt cx="3691125" cy="321905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75" y="1219199"/>
              <a:ext cx="3691125" cy="321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2590800" y="4161255"/>
              <a:ext cx="1447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 smtClean="0"/>
                <a:t>Broeck</a:t>
              </a:r>
              <a:r>
                <a:rPr lang="cs-CZ" sz="1200" dirty="0" smtClean="0"/>
                <a:t> et al.  2011</a:t>
              </a:r>
              <a:endParaRPr lang="cs-CZ" sz="1200" dirty="0"/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251520" y="980728"/>
            <a:ext cx="443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Detekce nulových </a:t>
            </a:r>
            <a:r>
              <a:rPr lang="cs-CZ" b="1" dirty="0" err="1" smtClean="0">
                <a:solidFill>
                  <a:schemeClr val="bg1"/>
                </a:solidFill>
              </a:rPr>
              <a:t>Gli</a:t>
            </a:r>
            <a:r>
              <a:rPr lang="cs-CZ" b="1" dirty="0" smtClean="0">
                <a:solidFill>
                  <a:schemeClr val="bg1"/>
                </a:solidFill>
              </a:rPr>
              <a:t> alel v kolekcích pšenic </a:t>
            </a:r>
            <a:endParaRPr lang="cs-CZ" b="1" dirty="0">
              <a:solidFill>
                <a:schemeClr val="bg1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72337" y="1605248"/>
            <a:ext cx="4301450" cy="2717423"/>
            <a:chOff x="4508486" y="1182677"/>
            <a:chExt cx="4301450" cy="325557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61" y="1182677"/>
              <a:ext cx="4233675" cy="3255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4508486" y="4158570"/>
              <a:ext cx="1447800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 smtClean="0"/>
                <a:t>Waga</a:t>
              </a:r>
              <a:r>
                <a:rPr lang="cs-CZ" sz="1200" dirty="0" smtClean="0"/>
                <a:t> et al.  2013</a:t>
              </a:r>
              <a:endParaRPr lang="cs-CZ" sz="1200" dirty="0"/>
            </a:p>
          </p:txBody>
        </p:sp>
      </p:grpSp>
      <p:sp>
        <p:nvSpPr>
          <p:cNvPr id="45" name="TextovéPole 44"/>
          <p:cNvSpPr txBox="1"/>
          <p:nvPr/>
        </p:nvSpPr>
        <p:spPr>
          <a:xfrm>
            <a:off x="395536" y="4325769"/>
            <a:ext cx="82457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i="1" dirty="0" smtClean="0">
                <a:solidFill>
                  <a:srgbClr val="FFFF00"/>
                </a:solidFill>
              </a:rPr>
              <a:t>Reaktivní epitopy se nachází ve velké části bílkovinné struktur lepku a navíc soubor není konečný – oves perspektivnější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b="1" i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i="1" dirty="0" smtClean="0">
                <a:solidFill>
                  <a:srgbClr val="FFFF00"/>
                </a:solidFill>
              </a:rPr>
              <a:t>Doposud nenalezeny kombinace vhodných gen. zdrojů vč. ovsa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b="1" i="1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i="1" dirty="0" smtClean="0">
                <a:solidFill>
                  <a:srgbClr val="FFFF00"/>
                </a:solidFill>
              </a:rPr>
              <a:t>Využití mutačního šlechtění vedoucí k větším chromozomálním změnám</a:t>
            </a:r>
            <a:endParaRPr lang="cs-CZ" b="1" i="1" dirty="0">
              <a:solidFill>
                <a:srgbClr val="FFFF00"/>
              </a:solidFill>
            </a:endParaRPr>
          </a:p>
        </p:txBody>
      </p:sp>
      <p:sp>
        <p:nvSpPr>
          <p:cNvPr id="46" name="Obdélník 45"/>
          <p:cNvSpPr/>
          <p:nvPr/>
        </p:nvSpPr>
        <p:spPr>
          <a:xfrm>
            <a:off x="-18719" y="509254"/>
            <a:ext cx="4185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1</a:t>
            </a:r>
            <a:r>
              <a:rPr lang="cs-CZ" sz="2000" b="1" dirty="0" smtClean="0">
                <a:solidFill>
                  <a:schemeClr val="bg1"/>
                </a:solidFill>
              </a:rPr>
              <a:t>) Klasické </a:t>
            </a:r>
            <a:r>
              <a:rPr lang="cs-CZ" sz="2000" b="1" dirty="0">
                <a:solidFill>
                  <a:schemeClr val="bg1"/>
                </a:solidFill>
              </a:rPr>
              <a:t>šlechtitelské postupy</a:t>
            </a:r>
          </a:p>
        </p:txBody>
      </p:sp>
      <p:pic>
        <p:nvPicPr>
          <p:cNvPr id="14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0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189"/>
    </mc:Choice>
    <mc:Fallback>
      <p:transition spd="slow" advTm="206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21" y="4117916"/>
            <a:ext cx="2369496" cy="242891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04249" y="37485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Reaktivní epitopy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160898" y="6496095"/>
            <a:ext cx="2053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b="1" dirty="0">
                <a:solidFill>
                  <a:schemeClr val="bg1"/>
                </a:solidFill>
              </a:rPr>
              <a:t>Shewry </a:t>
            </a:r>
            <a:r>
              <a:rPr lang="cs-CZ" sz="1200" b="1" dirty="0" smtClean="0">
                <a:solidFill>
                  <a:schemeClr val="bg1"/>
                </a:solidFill>
              </a:rPr>
              <a:t> a </a:t>
            </a:r>
            <a:r>
              <a:rPr lang="cs-CZ" sz="1200" b="1" dirty="0" err="1" smtClean="0">
                <a:solidFill>
                  <a:schemeClr val="bg1"/>
                </a:solidFill>
              </a:rPr>
              <a:t>Tatham</a:t>
            </a:r>
            <a:r>
              <a:rPr lang="cs-CZ" sz="1200" b="1" dirty="0" smtClean="0">
                <a:solidFill>
                  <a:schemeClr val="bg1"/>
                </a:solidFill>
              </a:rPr>
              <a:t>  </a:t>
            </a:r>
            <a:r>
              <a:rPr lang="da-DK" sz="1200" b="1" dirty="0" smtClean="0">
                <a:solidFill>
                  <a:schemeClr val="bg1"/>
                </a:solidFill>
              </a:rPr>
              <a:t>(</a:t>
            </a:r>
            <a:r>
              <a:rPr lang="cs-CZ" sz="1200" b="1" dirty="0" smtClean="0">
                <a:solidFill>
                  <a:schemeClr val="bg1"/>
                </a:solidFill>
              </a:rPr>
              <a:t>2016</a:t>
            </a:r>
            <a:r>
              <a:rPr lang="da-DK" sz="1200" b="1" dirty="0" smtClean="0">
                <a:solidFill>
                  <a:schemeClr val="bg1"/>
                </a:solidFill>
              </a:rPr>
              <a:t>) 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81756" y="463495"/>
            <a:ext cx="3387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2</a:t>
            </a:r>
            <a:r>
              <a:rPr lang="cs-CZ" sz="2000" b="1" dirty="0" smtClean="0">
                <a:solidFill>
                  <a:schemeClr val="bg1"/>
                </a:solidFill>
              </a:rPr>
              <a:t>) Genetické transformace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/>
          <a:stretch/>
        </p:blipFill>
        <p:spPr bwMode="auto">
          <a:xfrm>
            <a:off x="163513" y="1117657"/>
            <a:ext cx="8980487" cy="238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Skupina 28"/>
          <p:cNvGrpSpPr/>
          <p:nvPr/>
        </p:nvGrpSpPr>
        <p:grpSpPr>
          <a:xfrm>
            <a:off x="247742" y="4039506"/>
            <a:ext cx="6326323" cy="2743006"/>
            <a:chOff x="247742" y="4039506"/>
            <a:chExt cx="6326323" cy="274300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42" y="4039506"/>
              <a:ext cx="6326323" cy="274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Obdélník 22"/>
            <p:cNvSpPr/>
            <p:nvPr/>
          </p:nvSpPr>
          <p:spPr>
            <a:xfrm>
              <a:off x="4232708" y="4071487"/>
              <a:ext cx="23006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 smtClean="0"/>
                <a:t>Sanchez-Leon </a:t>
              </a:r>
              <a:r>
                <a:rPr lang="fr-FR" sz="1400" b="1" dirty="0"/>
                <a:t>et al</a:t>
              </a:r>
              <a:r>
                <a:rPr lang="fr-FR" sz="1400" b="1" dirty="0" smtClean="0"/>
                <a:t>.</a:t>
              </a:r>
              <a:r>
                <a:rPr lang="cs-CZ" sz="1400" b="1" dirty="0" smtClean="0"/>
                <a:t> 2017</a:t>
              </a:r>
              <a:endParaRPr lang="cs-CZ" sz="1400" b="1" dirty="0"/>
            </a:p>
          </p:txBody>
        </p:sp>
      </p:grpSp>
      <p:sp>
        <p:nvSpPr>
          <p:cNvPr id="26" name="TextovéPole 25"/>
          <p:cNvSpPr txBox="1"/>
          <p:nvPr/>
        </p:nvSpPr>
        <p:spPr>
          <a:xfrm>
            <a:off x="72337" y="-26014"/>
            <a:ext cx="85689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>
                <a:solidFill>
                  <a:srgbClr val="FFFF00"/>
                </a:solidFill>
                <a:latin typeface="Arial" panose="020B0604020202020204" pitchFamily="34" charset="0"/>
              </a:rPr>
              <a:t>Strategie vývoje odrůd s nízkou celiakální reaktivitou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2212483" y="809203"/>
            <a:ext cx="6358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Metody </a:t>
            </a:r>
            <a:r>
              <a:rPr lang="cs-CZ" dirty="0" err="1">
                <a:solidFill>
                  <a:schemeClr val="bg1"/>
                </a:solidFill>
              </a:rPr>
              <a:t>iRNA</a:t>
            </a:r>
            <a:r>
              <a:rPr lang="cs-CZ" dirty="0">
                <a:solidFill>
                  <a:schemeClr val="bg1"/>
                </a:solidFill>
              </a:rPr>
              <a:t> (tzv. </a:t>
            </a:r>
            <a:r>
              <a:rPr lang="cs-CZ" dirty="0" err="1">
                <a:solidFill>
                  <a:schemeClr val="bg1"/>
                </a:solidFill>
              </a:rPr>
              <a:t>postranskripční</a:t>
            </a:r>
            <a:r>
              <a:rPr lang="cs-CZ" dirty="0">
                <a:solidFill>
                  <a:schemeClr val="bg1"/>
                </a:solidFill>
              </a:rPr>
              <a:t> modifikace)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120010" y="3670174"/>
            <a:ext cx="6413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Metody editace genomu (CRISPR/Cas9)</a:t>
            </a:r>
          </a:p>
        </p:txBody>
      </p:sp>
      <p:pic>
        <p:nvPicPr>
          <p:cNvPr id="14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0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33"/>
    </mc:Choice>
    <mc:Fallback>
      <p:transition spd="slow" advTm="13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37169"/>
            <a:ext cx="8668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Předpoklady dosažení </a:t>
            </a:r>
            <a:r>
              <a:rPr lang="cs-CZ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nutričně vysoce </a:t>
            </a:r>
            <a:r>
              <a:rPr lang="cs-CZ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kvalitního bezlepkového ovsa</a:t>
            </a:r>
            <a:endParaRPr lang="cs-CZ" sz="28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44632" y="1301965"/>
            <a:ext cx="85740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Oves je jednoznačným přínosem pro </a:t>
            </a:r>
            <a:r>
              <a:rPr lang="cs-CZ" sz="2400" b="1" dirty="0" err="1" smtClean="0">
                <a:solidFill>
                  <a:schemeClr val="bg1"/>
                </a:solidFill>
              </a:rPr>
              <a:t>celiaky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 marL="447675" indent="-447675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Detekce </a:t>
            </a:r>
            <a:r>
              <a:rPr lang="cs-CZ" sz="2400" b="1" dirty="0" smtClean="0">
                <a:solidFill>
                  <a:schemeClr val="bg1"/>
                </a:solidFill>
              </a:rPr>
              <a:t>klinicky reaktivních lepkových epitopů</a:t>
            </a:r>
          </a:p>
          <a:p>
            <a:pPr marL="447675" indent="-447675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Zpřesnění </a:t>
            </a:r>
            <a:r>
              <a:rPr lang="cs-CZ" sz="2400" b="1" dirty="0" smtClean="0">
                <a:solidFill>
                  <a:schemeClr val="bg1"/>
                </a:solidFill>
              </a:rPr>
              <a:t>detekce lepku na </a:t>
            </a:r>
            <a:r>
              <a:rPr lang="cs-CZ" sz="2400" b="1" dirty="0" smtClean="0">
                <a:solidFill>
                  <a:schemeClr val="bg1"/>
                </a:solidFill>
              </a:rPr>
              <a:t>bázi ELISA i LC-MS</a:t>
            </a:r>
          </a:p>
          <a:p>
            <a:pPr marL="447675" indent="-447675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Zapojení molekulárních metod pro </a:t>
            </a:r>
            <a:r>
              <a:rPr lang="cs-CZ" sz="2400" b="1" dirty="0" err="1" smtClean="0">
                <a:solidFill>
                  <a:schemeClr val="bg1"/>
                </a:solidFill>
              </a:rPr>
              <a:t>markerování</a:t>
            </a:r>
            <a:r>
              <a:rPr lang="cs-CZ" sz="2400" b="1" dirty="0" smtClean="0">
                <a:solidFill>
                  <a:schemeClr val="bg1"/>
                </a:solidFill>
              </a:rPr>
              <a:t> či eliminaci nežádoucích epitopů</a:t>
            </a:r>
          </a:p>
          <a:p>
            <a:pPr marL="447675" indent="-447675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Možnosti využití screeningových spektrometrických </a:t>
            </a:r>
            <a:r>
              <a:rPr lang="cs-CZ" sz="2400" b="1" dirty="0" smtClean="0">
                <a:solidFill>
                  <a:schemeClr val="bg1"/>
                </a:solidFill>
              </a:rPr>
              <a:t>metod pro </a:t>
            </a:r>
            <a:r>
              <a:rPr lang="cs-CZ" sz="2400" b="1" dirty="0" smtClean="0">
                <a:solidFill>
                  <a:schemeClr val="bg1"/>
                </a:solidFill>
              </a:rPr>
              <a:t>široké nutriční mapování 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www.serafinbyliny.cz/ew/ew_images/image?EwImage=851b22ba-454f-43d4-9c2a-faea8a9ffb8e&amp;Filter=7b02e453-c21f-46cb-a6d0-5456ee3fc2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26" y="1224762"/>
            <a:ext cx="2144578" cy="17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8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743"/>
    </mc:Choice>
    <mc:Fallback>
      <p:transition spd="slow" advTm="118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9300" y="2688523"/>
            <a:ext cx="59230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400" dirty="0">
                <a:solidFill>
                  <a:schemeClr val="bg1"/>
                </a:solidFill>
              </a:rPr>
              <a:t>Děkuji Vám za pozornost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8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2"/>
    </mc:Choice>
    <mc:Fallback>
      <p:transition spd="slow" advTm="5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1375" y="120353"/>
            <a:ext cx="7085358" cy="721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3300" b="1" dirty="0" err="1">
                <a:solidFill>
                  <a:srgbClr val="FFFF00"/>
                </a:solidFill>
              </a:rPr>
              <a:t>Celiakie</a:t>
            </a:r>
            <a:r>
              <a:rPr lang="cs-CZ" sz="3300" b="1" dirty="0">
                <a:solidFill>
                  <a:srgbClr val="FFFF00"/>
                </a:solidFill>
              </a:rPr>
              <a:t> </a:t>
            </a:r>
            <a:r>
              <a:rPr lang="cs-CZ" sz="3300" b="1" dirty="0" smtClean="0">
                <a:solidFill>
                  <a:srgbClr val="FFFF00"/>
                </a:solidFill>
              </a:rPr>
              <a:t>jako onemocnění</a:t>
            </a:r>
            <a:endParaRPr lang="cs-CZ" sz="3300" b="1" dirty="0">
              <a:solidFill>
                <a:srgbClr val="FFFF00"/>
              </a:solidFill>
            </a:endParaRPr>
          </a:p>
          <a:p>
            <a:r>
              <a:rPr lang="cs-CZ" sz="2800" b="1" i="1" dirty="0" smtClean="0">
                <a:solidFill>
                  <a:srgbClr val="FFFF00"/>
                </a:solidFill>
              </a:rPr>
              <a:t>Celoživotní autoimunitní onemocnění, s těsnou genetickou vazbou, vyvolané působením lepku (prolaminů) na střevní sliznici a imunitní systém. </a:t>
            </a:r>
          </a:p>
          <a:p>
            <a:endParaRPr lang="cs-CZ" sz="2800" b="1" i="1" dirty="0">
              <a:solidFill>
                <a:srgbClr val="FFFF00"/>
              </a:solidFill>
            </a:endParaRPr>
          </a:p>
          <a:p>
            <a:endParaRPr lang="cs-CZ" sz="3300" b="1" dirty="0" smtClean="0">
              <a:solidFill>
                <a:srgbClr val="FFFF00"/>
              </a:solidFill>
            </a:endParaRPr>
          </a:p>
          <a:p>
            <a:r>
              <a:rPr lang="cs-CZ" sz="3300" b="1" dirty="0" smtClean="0">
                <a:solidFill>
                  <a:srgbClr val="FFFF00"/>
                </a:solidFill>
              </a:rPr>
              <a:t>Klinické </a:t>
            </a:r>
            <a:r>
              <a:rPr lang="cs-CZ" sz="3300" b="1" dirty="0">
                <a:solidFill>
                  <a:srgbClr val="FFFF00"/>
                </a:solidFill>
              </a:rPr>
              <a:t>příznaky </a:t>
            </a:r>
          </a:p>
          <a:p>
            <a:r>
              <a:rPr lang="cs-CZ" sz="2800" b="1" i="1" u="sng" dirty="0" smtClean="0">
                <a:solidFill>
                  <a:srgbClr val="FFFF00"/>
                </a:solidFill>
              </a:rPr>
              <a:t>Klasické</a:t>
            </a:r>
            <a:r>
              <a:rPr lang="cs-CZ" sz="2800" b="1" i="1" dirty="0" smtClean="0">
                <a:solidFill>
                  <a:srgbClr val="FFFF00"/>
                </a:solidFill>
              </a:rPr>
              <a:t>: průjmy, zvracení, bolesti břicha, zácpa, neprospívání  </a:t>
            </a:r>
          </a:p>
          <a:p>
            <a:endParaRPr lang="cs-CZ" sz="2800" b="1" i="1" dirty="0">
              <a:solidFill>
                <a:srgbClr val="FFFF00"/>
              </a:solidFill>
            </a:endParaRPr>
          </a:p>
          <a:p>
            <a:r>
              <a:rPr lang="cs-CZ" sz="2800" b="1" i="1" u="sng" dirty="0" smtClean="0">
                <a:solidFill>
                  <a:srgbClr val="FFFF00"/>
                </a:solidFill>
              </a:rPr>
              <a:t>Neklasické</a:t>
            </a:r>
            <a:r>
              <a:rPr lang="cs-CZ" sz="2800" b="1" i="1" dirty="0" smtClean="0">
                <a:solidFill>
                  <a:srgbClr val="FFFF00"/>
                </a:solidFill>
              </a:rPr>
              <a:t> (</a:t>
            </a:r>
            <a:r>
              <a:rPr lang="cs-CZ" sz="2800" b="1" i="1" dirty="0" err="1" smtClean="0">
                <a:solidFill>
                  <a:srgbClr val="FFFF00"/>
                </a:solidFill>
              </a:rPr>
              <a:t>mimostřevní</a:t>
            </a:r>
            <a:r>
              <a:rPr lang="cs-CZ" sz="2800" b="1" i="1" dirty="0" smtClean="0">
                <a:solidFill>
                  <a:srgbClr val="FFFF00"/>
                </a:solidFill>
              </a:rPr>
              <a:t>):</a:t>
            </a:r>
          </a:p>
          <a:p>
            <a:r>
              <a:rPr lang="cs-CZ" sz="2800" b="1" i="1" dirty="0" smtClean="0">
                <a:solidFill>
                  <a:srgbClr val="FFFF00"/>
                </a:solidFill>
              </a:rPr>
              <a:t>Opožděný růst a vývoj, vady zubní skloviny, kožní projevy,  anemie, neurologické a psychické poruchy </a:t>
            </a:r>
            <a:endParaRPr lang="cs-CZ" sz="2800" b="1" i="1" dirty="0">
              <a:solidFill>
                <a:srgbClr val="FFFF00"/>
              </a:solidFill>
            </a:endParaRPr>
          </a:p>
          <a:p>
            <a:endParaRPr lang="cs-CZ" sz="2800" b="1" i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Willem Karel Dic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46" y="844084"/>
            <a:ext cx="1572061" cy="20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425" y="3674141"/>
            <a:ext cx="1420594" cy="256236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166151" y="2885911"/>
            <a:ext cx="1977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Willem</a:t>
            </a:r>
            <a:r>
              <a:rPr lang="cs-CZ" b="1" dirty="0" smtClean="0">
                <a:solidFill>
                  <a:schemeClr val="bg1"/>
                </a:solidFill>
              </a:rPr>
              <a:t> Karel </a:t>
            </a:r>
            <a:r>
              <a:rPr lang="cs-CZ" b="1" dirty="0" err="1" smtClean="0">
                <a:solidFill>
                  <a:schemeClr val="bg1"/>
                </a:solidFill>
              </a:rPr>
              <a:t>Dicke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2992" y="2012507"/>
            <a:ext cx="2971783" cy="1058070"/>
          </a:xfrm>
          <a:prstGeom prst="rect">
            <a:avLst/>
          </a:prstGeom>
        </p:spPr>
      </p:pic>
      <p:pic>
        <p:nvPicPr>
          <p:cNvPr id="9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58"/>
    </mc:Choice>
    <mc:Fallback xmlns="">
      <p:transition spd="slow" advTm="112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0" y="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Co je u lepku zásadní příčinou vyvolávající </a:t>
            </a:r>
            <a:r>
              <a:rPr lang="cs-CZ" sz="2400" b="1" dirty="0" err="1" smtClean="0">
                <a:solidFill>
                  <a:srgbClr val="FFFF00"/>
                </a:solidFill>
              </a:rPr>
              <a:t>celiakii</a:t>
            </a:r>
            <a:r>
              <a:rPr lang="cs-CZ" sz="2400" b="1" dirty="0" smtClean="0">
                <a:solidFill>
                  <a:srgbClr val="FFFF00"/>
                </a:solidFill>
              </a:rPr>
              <a:t>? 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700541" y="707753"/>
            <a:ext cx="125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Gluteliny</a:t>
            </a:r>
            <a:endParaRPr lang="cs-CZ" b="1" dirty="0" smtClean="0">
              <a:solidFill>
                <a:srgbClr val="FFFF00"/>
              </a:solidFill>
            </a:endParaRPr>
          </a:p>
          <a:p>
            <a:r>
              <a:rPr lang="cs-CZ" b="1" dirty="0" smtClean="0">
                <a:solidFill>
                  <a:srgbClr val="FFFF00"/>
                </a:solidFill>
              </a:rPr>
              <a:t>(</a:t>
            </a:r>
            <a:r>
              <a:rPr lang="cs-CZ" b="1" dirty="0" err="1" smtClean="0">
                <a:solidFill>
                  <a:srgbClr val="FFFF00"/>
                </a:solidFill>
              </a:rPr>
              <a:t>gluteniny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86" y="1379214"/>
            <a:ext cx="2809066" cy="196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Skupina 17"/>
          <p:cNvGrpSpPr/>
          <p:nvPr/>
        </p:nvGrpSpPr>
        <p:grpSpPr>
          <a:xfrm>
            <a:off x="5849209" y="2394654"/>
            <a:ext cx="228600" cy="114300"/>
            <a:chOff x="6324600" y="1676400"/>
            <a:chExt cx="304800" cy="152400"/>
          </a:xfrm>
        </p:grpSpPr>
        <p:cxnSp>
          <p:nvCxnSpPr>
            <p:cNvPr id="19" name="Přímá spojnice 18"/>
            <p:cNvCxnSpPr/>
            <p:nvPr/>
          </p:nvCxnSpPr>
          <p:spPr>
            <a:xfrm flipH="1">
              <a:off x="6324600" y="1676400"/>
              <a:ext cx="304800" cy="0"/>
            </a:xfrm>
            <a:prstGeom prst="line">
              <a:avLst/>
            </a:prstGeom>
            <a:ln w="793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 flipH="1">
              <a:off x="6324600" y="1828800"/>
              <a:ext cx="304800" cy="0"/>
            </a:xfrm>
            <a:prstGeom prst="line">
              <a:avLst/>
            </a:prstGeom>
            <a:ln w="793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ovéPole 20"/>
          <p:cNvSpPr txBox="1"/>
          <p:nvPr/>
        </p:nvSpPr>
        <p:spPr>
          <a:xfrm>
            <a:off x="6263639" y="858831"/>
            <a:ext cx="258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Vypraný </a:t>
            </a:r>
            <a:r>
              <a:rPr lang="cs-CZ" b="1" dirty="0" smtClean="0">
                <a:solidFill>
                  <a:srgbClr val="FFFF00"/>
                </a:solidFill>
              </a:rPr>
              <a:t>pšeničný lepek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22" name="Picture 2" descr="https://bondingwithfood.files.wordpress.com/2012/05/dough-stretch3.jpg?w=600&amp;h=4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27" y="1329981"/>
            <a:ext cx="2687550" cy="205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152401" y="3439541"/>
            <a:ext cx="891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FFFF00"/>
                </a:solidFill>
              </a:rPr>
              <a:t>Iniciátor </a:t>
            </a:r>
            <a:r>
              <a:rPr lang="cs-CZ" sz="2400" b="1" dirty="0" err="1" smtClean="0">
                <a:solidFill>
                  <a:srgbClr val="FFFF00"/>
                </a:solidFill>
              </a:rPr>
              <a:t>celiakie</a:t>
            </a:r>
            <a:r>
              <a:rPr lang="cs-CZ" sz="2400" b="1" dirty="0" smtClean="0">
                <a:solidFill>
                  <a:srgbClr val="FFFF00"/>
                </a:solidFill>
              </a:rPr>
              <a:t> = specifická primární sekvence </a:t>
            </a:r>
            <a:r>
              <a:rPr lang="cs-CZ" sz="2400" b="1" dirty="0" err="1" smtClean="0">
                <a:solidFill>
                  <a:srgbClr val="FFFF00"/>
                </a:solidFill>
              </a:rPr>
              <a:t>aminokyslin</a:t>
            </a:r>
            <a:r>
              <a:rPr lang="cs-CZ" sz="2400" b="1" dirty="0" smtClean="0">
                <a:solidFill>
                  <a:srgbClr val="FFFF00"/>
                </a:solidFill>
              </a:rPr>
              <a:t> především v prolaminech tzv. reaktivní epitopy s vysokým podílem </a:t>
            </a:r>
            <a:r>
              <a:rPr lang="cs-CZ" sz="2400" b="1" dirty="0" err="1">
                <a:solidFill>
                  <a:srgbClr val="FFFF00"/>
                </a:solidFill>
              </a:rPr>
              <a:t>glutaminu</a:t>
            </a:r>
            <a:r>
              <a:rPr lang="cs-CZ" sz="2400" b="1" dirty="0">
                <a:solidFill>
                  <a:srgbClr val="FFFF00"/>
                </a:solidFill>
              </a:rPr>
              <a:t> a  </a:t>
            </a:r>
            <a:r>
              <a:rPr lang="cs-CZ" sz="2400" b="1" dirty="0" smtClean="0">
                <a:solidFill>
                  <a:srgbClr val="FFFF00"/>
                </a:solidFill>
              </a:rPr>
              <a:t>prolinu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400" b="1" dirty="0" smtClean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FFFF00"/>
                </a:solidFill>
              </a:rPr>
              <a:t>Jejich výskyt značný u pšenice, ječmene a  žita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400" b="1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FFFF00"/>
                </a:solidFill>
              </a:rPr>
              <a:t>Výrazně nižší u ovsa</a:t>
            </a:r>
            <a:endParaRPr lang="cs-CZ" sz="2400" b="1" dirty="0">
              <a:solidFill>
                <a:srgbClr val="FFFF00"/>
              </a:solidFill>
            </a:endParaRPr>
          </a:p>
        </p:txBody>
      </p:sp>
      <p:grpSp>
        <p:nvGrpSpPr>
          <p:cNvPr id="26" name="Skupina 25"/>
          <p:cNvGrpSpPr/>
          <p:nvPr/>
        </p:nvGrpSpPr>
        <p:grpSpPr>
          <a:xfrm>
            <a:off x="2573429" y="2345648"/>
            <a:ext cx="228600" cy="228600"/>
            <a:chOff x="2743200" y="1524000"/>
            <a:chExt cx="304800" cy="304800"/>
          </a:xfrm>
        </p:grpSpPr>
        <p:cxnSp>
          <p:nvCxnSpPr>
            <p:cNvPr id="27" name="Přímá spojnice 26"/>
            <p:cNvCxnSpPr/>
            <p:nvPr/>
          </p:nvCxnSpPr>
          <p:spPr>
            <a:xfrm>
              <a:off x="2895600" y="1524000"/>
              <a:ext cx="0" cy="304800"/>
            </a:xfrm>
            <a:prstGeom prst="line">
              <a:avLst/>
            </a:prstGeom>
            <a:ln w="793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flipH="1">
              <a:off x="2743200" y="1674628"/>
              <a:ext cx="304800" cy="0"/>
            </a:xfrm>
            <a:prstGeom prst="line">
              <a:avLst/>
            </a:prstGeom>
            <a:ln w="793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" y="1609334"/>
            <a:ext cx="2426399" cy="161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ovéPole 30"/>
          <p:cNvSpPr txBox="1"/>
          <p:nvPr/>
        </p:nvSpPr>
        <p:spPr>
          <a:xfrm>
            <a:off x="27556" y="720332"/>
            <a:ext cx="3007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Prolaminy</a:t>
            </a:r>
          </a:p>
          <a:p>
            <a:r>
              <a:rPr lang="cs-CZ" b="1" dirty="0" smtClean="0">
                <a:solidFill>
                  <a:srgbClr val="FFFF00"/>
                </a:solidFill>
              </a:rPr>
              <a:t>(gliadiny, </a:t>
            </a:r>
            <a:r>
              <a:rPr lang="cs-CZ" b="1" dirty="0" err="1" smtClean="0">
                <a:solidFill>
                  <a:srgbClr val="FFFF00"/>
                </a:solidFill>
              </a:rPr>
              <a:t>hordeiny</a:t>
            </a:r>
            <a:r>
              <a:rPr lang="cs-CZ" b="1" dirty="0" smtClean="0">
                <a:solidFill>
                  <a:srgbClr val="FFFF00"/>
                </a:solidFill>
              </a:rPr>
              <a:t>, </a:t>
            </a:r>
            <a:r>
              <a:rPr lang="cs-CZ" b="1" dirty="0" err="1" smtClean="0">
                <a:solidFill>
                  <a:srgbClr val="FFFF00"/>
                </a:solidFill>
              </a:rPr>
              <a:t>sekaliny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aveniny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25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37"/>
    </mc:Choice>
    <mc:Fallback xmlns="">
      <p:transition spd="slow" advTm="10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r="30051" b="3940"/>
          <a:stretch/>
        </p:blipFill>
        <p:spPr>
          <a:xfrm>
            <a:off x="277623" y="1219469"/>
            <a:ext cx="3450319" cy="48319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26109" t="20834" r="24986" b="14411"/>
          <a:stretch/>
        </p:blipFill>
        <p:spPr>
          <a:xfrm>
            <a:off x="3937581" y="1219469"/>
            <a:ext cx="5104791" cy="48319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12553" y="703269"/>
            <a:ext cx="2594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Klinicky reaktivní epitopy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3834762" y="655901"/>
            <a:ext cx="5310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Mechanismus působení lepkových bílkovin ve střevě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91982" y="4460240"/>
            <a:ext cx="64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</a:t>
            </a:r>
            <a:r>
              <a:rPr lang="cs-CZ" dirty="0" smtClean="0"/>
              <a:t>ves</a:t>
            </a:r>
            <a:endParaRPr lang="cs-CZ" dirty="0"/>
          </a:p>
        </p:txBody>
      </p:sp>
      <p:sp>
        <p:nvSpPr>
          <p:cNvPr id="9" name="Šipka doprava 8"/>
          <p:cNvSpPr/>
          <p:nvPr/>
        </p:nvSpPr>
        <p:spPr>
          <a:xfrm flipH="1">
            <a:off x="1809960" y="4549887"/>
            <a:ext cx="405967" cy="279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6" y="46044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25"/>
    </mc:Choice>
    <mc:Fallback xmlns="">
      <p:transition spd="slow" advTm="57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1733" y="194731"/>
            <a:ext cx="882226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 </a:t>
            </a:r>
            <a:r>
              <a:rPr lang="cs-CZ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 </a:t>
            </a:r>
            <a:r>
              <a:rPr lang="cs-CZ" sz="33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celiakie</a:t>
            </a:r>
            <a:r>
              <a:rPr lang="cs-CZ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zajímá?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700" b="1" dirty="0">
                <a:solidFill>
                  <a:srgbClr val="FFFF00"/>
                </a:solidFill>
              </a:rPr>
              <a:t>Výrazný podíl obilovin ve stravě</a:t>
            </a:r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cs-CZ" sz="2700" b="1" dirty="0" smtClean="0">
                <a:solidFill>
                  <a:srgbClr val="FFFF00"/>
                </a:solidFill>
              </a:rPr>
              <a:t>Cca 4 násobný nárůst </a:t>
            </a:r>
            <a:r>
              <a:rPr lang="cs-CZ" sz="2700" b="1" dirty="0" err="1" smtClean="0">
                <a:solidFill>
                  <a:srgbClr val="FFFF00"/>
                </a:solidFill>
              </a:rPr>
              <a:t>celiakie</a:t>
            </a:r>
            <a:r>
              <a:rPr lang="cs-CZ" sz="2700" b="1" dirty="0" smtClean="0">
                <a:solidFill>
                  <a:srgbClr val="FFFF00"/>
                </a:solidFill>
              </a:rPr>
              <a:t> za 50 let  </a:t>
            </a:r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cs-CZ" sz="2700" b="1" dirty="0" smtClean="0">
                <a:solidFill>
                  <a:srgbClr val="FFFF00"/>
                </a:solidFill>
              </a:rPr>
              <a:t>Nárůst </a:t>
            </a:r>
            <a:r>
              <a:rPr lang="cs-CZ" sz="2700" b="1" dirty="0" err="1" smtClean="0">
                <a:solidFill>
                  <a:srgbClr val="FFFF00"/>
                </a:solidFill>
              </a:rPr>
              <a:t>celiakie</a:t>
            </a:r>
            <a:r>
              <a:rPr lang="cs-CZ" sz="2700" b="1" dirty="0" smtClean="0">
                <a:solidFill>
                  <a:srgbClr val="FFFF00"/>
                </a:solidFill>
              </a:rPr>
              <a:t> </a:t>
            </a:r>
            <a:r>
              <a:rPr lang="cs-CZ" sz="2100" b="1" dirty="0" smtClean="0">
                <a:solidFill>
                  <a:srgbClr val="FFFF00"/>
                </a:solidFill>
              </a:rPr>
              <a:t>CD </a:t>
            </a:r>
            <a:r>
              <a:rPr lang="cs-CZ" sz="2100" b="1" dirty="0">
                <a:solidFill>
                  <a:srgbClr val="FFFF00"/>
                </a:solidFill>
              </a:rPr>
              <a:t>výskyt v </a:t>
            </a:r>
            <a:r>
              <a:rPr lang="cs-CZ" sz="2100" b="1" dirty="0" err="1">
                <a:solidFill>
                  <a:srgbClr val="FFFF00"/>
                </a:solidFill>
              </a:rPr>
              <a:t>Sev</a:t>
            </a:r>
            <a:r>
              <a:rPr lang="cs-CZ" sz="2100" b="1" dirty="0">
                <a:solidFill>
                  <a:srgbClr val="FFFF00"/>
                </a:solidFill>
              </a:rPr>
              <a:t>. Afrika  až 6 %, </a:t>
            </a:r>
          </a:p>
          <a:p>
            <a:pPr marL="342900" indent="191691">
              <a:buFont typeface="Arial" panose="020B0604020202020204" pitchFamily="34" charset="0"/>
              <a:buChar char="•"/>
            </a:pPr>
            <a:r>
              <a:rPr lang="cs-CZ" sz="2100" b="1" dirty="0">
                <a:solidFill>
                  <a:srgbClr val="FFFF00"/>
                </a:solidFill>
              </a:rPr>
              <a:t>CD u kanadských dětí 11 násobný nárůst mezi (1998 – 2007)</a:t>
            </a:r>
          </a:p>
          <a:p>
            <a:pPr marL="342900" indent="191691">
              <a:buFont typeface="Arial" panose="020B0604020202020204" pitchFamily="34" charset="0"/>
              <a:buChar char="•"/>
            </a:pPr>
            <a:r>
              <a:rPr lang="cs-CZ" sz="2100" b="1" dirty="0">
                <a:solidFill>
                  <a:srgbClr val="FFFF00"/>
                </a:solidFill>
              </a:rPr>
              <a:t>CD u mužů v USA 4 násobný nárůst  (1948 – 2006)</a:t>
            </a:r>
          </a:p>
          <a:p>
            <a:pPr marL="342900" indent="191691">
              <a:buFont typeface="Arial" panose="020B0604020202020204" pitchFamily="34" charset="0"/>
              <a:buChar char="•"/>
            </a:pPr>
            <a:r>
              <a:rPr lang="cs-CZ" sz="2100" b="1" dirty="0">
                <a:solidFill>
                  <a:srgbClr val="FFFF00"/>
                </a:solidFill>
              </a:rPr>
              <a:t>CD ve finské populaci dospělých zhruba 2 krát (1980 – 2011</a:t>
            </a:r>
            <a:r>
              <a:rPr lang="cs-CZ" sz="2100" b="1" dirty="0" smtClean="0">
                <a:solidFill>
                  <a:srgbClr val="FFFF00"/>
                </a:solidFill>
              </a:rPr>
              <a:t>)</a:t>
            </a:r>
            <a:endParaRPr lang="cs-CZ" sz="2700" b="1" dirty="0">
              <a:solidFill>
                <a:srgbClr val="FFFF00"/>
              </a:solidFill>
            </a:endParaRPr>
          </a:p>
        </p:txBody>
      </p:sp>
      <p:pic>
        <p:nvPicPr>
          <p:cNvPr id="7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12" name="Picture 9" descr="http://www.jidelny.cz/pictures/zpravodajstvi2/2009-07-02_pyramida4%20upra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73" y="2940334"/>
            <a:ext cx="2874198" cy="38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81920"/>
              </p:ext>
            </p:extLst>
          </p:nvPr>
        </p:nvGraphicFramePr>
        <p:xfrm>
          <a:off x="4288689" y="2940334"/>
          <a:ext cx="2364908" cy="3746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9155">
                <a:tc>
                  <a:txBody>
                    <a:bodyPr/>
                    <a:lstStyle/>
                    <a:p>
                      <a:r>
                        <a:rPr lang="cs-CZ" dirty="0" smtClean="0"/>
                        <a:t>Položka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dospělí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81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Energie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31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51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Bílkoviny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23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030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Sacharidy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45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Tuk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19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51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Vláknina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42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487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Vitamíny B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21-34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Vitamín 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21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Železo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44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51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Vápník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51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Sodík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35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51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Draslík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cs-CZ" dirty="0" smtClean="0"/>
                        <a:t>12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304779" y="6029087"/>
            <a:ext cx="2274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/>
              <a:t>British</a:t>
            </a:r>
            <a:r>
              <a:rPr lang="cs-CZ" sz="1400" b="1" dirty="0"/>
              <a:t> </a:t>
            </a:r>
            <a:r>
              <a:rPr lang="cs-CZ" sz="1400" b="1" dirty="0" err="1"/>
              <a:t>Nutrition</a:t>
            </a:r>
            <a:r>
              <a:rPr lang="cs-CZ" sz="1400" b="1" dirty="0"/>
              <a:t> </a:t>
            </a:r>
            <a:r>
              <a:rPr lang="cs-CZ" sz="1400" b="1" dirty="0" err="1"/>
              <a:t>Foundation</a:t>
            </a:r>
            <a:r>
              <a:rPr lang="cs-CZ" sz="1400" b="1" dirty="0"/>
              <a:t> </a:t>
            </a:r>
            <a:r>
              <a:rPr lang="cs-CZ" sz="1400" b="1" dirty="0" err="1" smtClean="0"/>
              <a:t>Nutrition</a:t>
            </a:r>
            <a:r>
              <a:rPr lang="cs-CZ" sz="1400" b="1" dirty="0" smtClean="0"/>
              <a:t>  </a:t>
            </a:r>
            <a:r>
              <a:rPr lang="cs-CZ" sz="1400" b="1" dirty="0"/>
              <a:t>Bulletin, </a:t>
            </a:r>
            <a:r>
              <a:rPr lang="cs-CZ" sz="1400" b="1" dirty="0" smtClean="0"/>
              <a:t>29</a:t>
            </a:r>
            <a:r>
              <a:rPr lang="cs-CZ" sz="1400" b="1" dirty="0"/>
              <a:t>, </a:t>
            </a:r>
            <a:r>
              <a:rPr lang="cs-CZ" sz="1400" b="1" dirty="0" smtClean="0"/>
              <a:t>2004, 111–142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31827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89"/>
    </mc:Choice>
    <mc:Fallback xmlns="">
      <p:transition spd="slow" advTm="6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04787" y="136068"/>
            <a:ext cx="8915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300" b="1" dirty="0">
                <a:solidFill>
                  <a:srgbClr val="FFFF00"/>
                </a:solidFill>
              </a:rPr>
              <a:t>Významná medializace problému </a:t>
            </a:r>
            <a:endParaRPr lang="cs-CZ" sz="21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Stock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40" y="973959"/>
            <a:ext cx="1428319" cy="222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ages-na.ssl-images-amazon.com/images/I/51Zlazad6SL._SX331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88" y="861887"/>
            <a:ext cx="1483527" cy="222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Výsledek obrázku pro books dangerous wheat  glut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92" y="832568"/>
            <a:ext cx="1474774" cy="225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avis William - Život bez pšenice - 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58" y="861887"/>
            <a:ext cx="1388702" cy="22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Q&amp;A with Celiac Expert Dr. Alessio Fasa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69" y="3233689"/>
            <a:ext cx="2535719" cy="16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629" y="3328723"/>
            <a:ext cx="3324658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solidFill>
                  <a:srgbClr val="FFFF00"/>
                </a:solidFill>
              </a:rPr>
              <a:t>Život bez lepku přináší</a:t>
            </a:r>
          </a:p>
          <a:p>
            <a:pPr marL="257175" indent="-257175" algn="just">
              <a:buFont typeface="Wingdings" panose="05000000000000000000" pitchFamily="2" charset="2"/>
              <a:buChar char="v"/>
            </a:pPr>
            <a:r>
              <a:rPr lang="cs-CZ" sz="1500" b="1" dirty="0">
                <a:solidFill>
                  <a:srgbClr val="FFFF00"/>
                </a:solidFill>
              </a:rPr>
              <a:t>Redukce hmotnosti</a:t>
            </a:r>
          </a:p>
          <a:p>
            <a:pPr marL="257175" indent="-257175" algn="just">
              <a:buFont typeface="Wingdings" panose="05000000000000000000" pitchFamily="2" charset="2"/>
              <a:buChar char="v"/>
            </a:pPr>
            <a:r>
              <a:rPr lang="cs-CZ" sz="1500" b="1" dirty="0">
                <a:solidFill>
                  <a:srgbClr val="FFFF00"/>
                </a:solidFill>
              </a:rPr>
              <a:t>Odbourání chronických zánětů </a:t>
            </a:r>
          </a:p>
          <a:p>
            <a:pPr marL="257175" indent="-257175" algn="just">
              <a:buFont typeface="Wingdings" panose="05000000000000000000" pitchFamily="2" charset="2"/>
              <a:buChar char="v"/>
            </a:pPr>
            <a:r>
              <a:rPr lang="cs-CZ" sz="1500" b="1" dirty="0">
                <a:solidFill>
                  <a:srgbClr val="FFFF00"/>
                </a:solidFill>
              </a:rPr>
              <a:t>Zlepšení trávení</a:t>
            </a:r>
          </a:p>
          <a:p>
            <a:pPr marL="257175" indent="-257175" algn="just">
              <a:buFont typeface="Wingdings" panose="05000000000000000000" pitchFamily="2" charset="2"/>
              <a:buChar char="v"/>
            </a:pPr>
            <a:r>
              <a:rPr lang="cs-CZ" sz="1500" b="1" dirty="0">
                <a:solidFill>
                  <a:srgbClr val="FFFF00"/>
                </a:solidFill>
              </a:rPr>
              <a:t>Vyšší energie</a:t>
            </a:r>
          </a:p>
          <a:p>
            <a:pPr marL="257175" indent="-257175" algn="just">
              <a:buFont typeface="Wingdings" panose="05000000000000000000" pitchFamily="2" charset="2"/>
              <a:buChar char="v"/>
            </a:pPr>
            <a:r>
              <a:rPr lang="cs-CZ" sz="1500" b="1" dirty="0">
                <a:solidFill>
                  <a:srgbClr val="FFFF00"/>
                </a:solidFill>
              </a:rPr>
              <a:t>Zlepšení psychiky </a:t>
            </a:r>
            <a:r>
              <a:rPr lang="cs-CZ" sz="1500" b="1" dirty="0"/>
              <a:t> 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08474" y="5072906"/>
            <a:ext cx="847693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indent="-723900"/>
            <a:r>
              <a:rPr lang="cs-CZ" sz="2400" b="1" dirty="0">
                <a:solidFill>
                  <a:srgbClr val="FFFF00"/>
                </a:solidFill>
              </a:rPr>
              <a:t>William Davis, </a:t>
            </a:r>
            <a:r>
              <a:rPr lang="cs-CZ" sz="2400" b="1" dirty="0" smtClean="0">
                <a:solidFill>
                  <a:srgbClr val="FFFF00"/>
                </a:solidFill>
              </a:rPr>
              <a:t>MD </a:t>
            </a:r>
            <a:r>
              <a:rPr lang="cs-CZ" sz="2400" b="1" dirty="0">
                <a:solidFill>
                  <a:srgbClr val="FFFF00"/>
                </a:solidFill>
              </a:rPr>
              <a:t>(2011</a:t>
            </a:r>
            <a:r>
              <a:rPr lang="cs-CZ" sz="2400" b="1" dirty="0" smtClean="0">
                <a:solidFill>
                  <a:srgbClr val="FFFF00"/>
                </a:solidFill>
              </a:rPr>
              <a:t>): Život bez pšenice</a:t>
            </a:r>
          </a:p>
          <a:p>
            <a:r>
              <a:rPr lang="cs-CZ" sz="2000" i="1" dirty="0">
                <a:solidFill>
                  <a:srgbClr val="FFFF00"/>
                </a:solidFill>
              </a:rPr>
              <a:t>Pšenice se během staletí vyvíjela pozvolným, přirozeným způsobem, ale v posledních padesáti letech prošla dramatickou proměnou v rukou zemědělských inženýrů. </a:t>
            </a:r>
          </a:p>
          <a:p>
            <a:pPr marL="723900" indent="-723900"/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endParaRPr lang="cs-CZ" sz="2000" b="1" dirty="0">
              <a:solidFill>
                <a:srgbClr val="FFFF00"/>
              </a:solidFill>
            </a:endParaRPr>
          </a:p>
        </p:txBody>
      </p:sp>
      <p:pic>
        <p:nvPicPr>
          <p:cNvPr id="12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Zvu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6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79"/>
    </mc:Choice>
    <mc:Fallback>
      <p:transition spd="slow" advTm="83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-8719" y="20996"/>
            <a:ext cx="9071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FF00"/>
                </a:solidFill>
              </a:rPr>
              <a:t>Oves versus </a:t>
            </a:r>
            <a:r>
              <a:rPr lang="cs-CZ" sz="2800" b="1" dirty="0" err="1" smtClean="0">
                <a:solidFill>
                  <a:srgbClr val="FFFF00"/>
                </a:solidFill>
              </a:rPr>
              <a:t>celiakie</a:t>
            </a:r>
            <a:r>
              <a:rPr lang="cs-CZ" sz="2800" b="1" dirty="0" smtClean="0">
                <a:solidFill>
                  <a:srgbClr val="FFFF00"/>
                </a:solidFill>
              </a:rPr>
              <a:t>? 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-1" y="595632"/>
            <a:ext cx="9099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Open Sans"/>
              </a:rPr>
              <a:t>1) NAŘÍZENÍ </a:t>
            </a:r>
            <a:r>
              <a:rPr lang="cs-CZ" dirty="0">
                <a:solidFill>
                  <a:schemeClr val="bg1"/>
                </a:solidFill>
                <a:latin typeface="Open Sans"/>
              </a:rPr>
              <a:t>KOMISE (ES) č. 41/2009: 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Open Sans"/>
              </a:rPr>
              <a:t>o složení a označování potravin vhodných pro osoby s nesnášenlivostí lepku</a:t>
            </a:r>
          </a:p>
        </p:txBody>
      </p:sp>
      <p:sp>
        <p:nvSpPr>
          <p:cNvPr id="5" name="Obdélník 4"/>
          <p:cNvSpPr/>
          <p:nvPr/>
        </p:nvSpPr>
        <p:spPr>
          <a:xfrm>
            <a:off x="242046" y="3008092"/>
            <a:ext cx="8570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solidFill>
                  <a:schemeClr val="bg1"/>
                </a:solidFill>
                <a:latin typeface="Open Sans"/>
              </a:rPr>
              <a:t>Ad 1) 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(5)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Většina 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osob, </a:t>
            </a:r>
            <a:r>
              <a:rPr lang="cs-CZ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ale ne všechny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, s nesnášenlivostí lepku může do své stravy zařadit oves</a:t>
            </a:r>
            <a:r>
              <a:rPr lang="cs-CZ" dirty="0">
                <a:solidFill>
                  <a:schemeClr val="bg1"/>
                </a:solidFill>
                <a:latin typeface="Open Sans"/>
              </a:rPr>
              <a:t>, aniž by pocítily nepříznivé účinky na své zdraví. Tato otázka je předmětem pokračujícího studia a zkoumání vědců. Velkým problémem je však kontaminace ovsa pšenicí, žitem nebo ječmenem, ke které může dojít během sklizně, přepravy, skladování a zpracování. Proto je třeba při označování přihlédnout k riziku kontaminace výrobků obsahujících oves lepkem.</a:t>
            </a:r>
          </a:p>
        </p:txBody>
      </p:sp>
      <p:sp>
        <p:nvSpPr>
          <p:cNvPr id="6" name="Obdélník 5"/>
          <p:cNvSpPr/>
          <p:nvPr/>
        </p:nvSpPr>
        <p:spPr>
          <a:xfrm>
            <a:off x="-44827" y="1293379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Open Sans"/>
              </a:rPr>
              <a:t>2) FDA </a:t>
            </a:r>
            <a:r>
              <a:rPr lang="cs-CZ" dirty="0">
                <a:solidFill>
                  <a:schemeClr val="bg1"/>
                </a:solidFill>
                <a:latin typeface="Open Sans"/>
              </a:rPr>
              <a:t>(</a:t>
            </a:r>
            <a:r>
              <a:rPr lang="cs-CZ" dirty="0" err="1">
                <a:solidFill>
                  <a:schemeClr val="bg1"/>
                </a:solidFill>
                <a:latin typeface="Open Sans"/>
              </a:rPr>
              <a:t>The</a:t>
            </a:r>
            <a:r>
              <a:rPr lang="cs-CZ" dirty="0">
                <a:solidFill>
                  <a:schemeClr val="bg1"/>
                </a:solidFill>
                <a:latin typeface="Open Sans"/>
              </a:rPr>
              <a:t> Food and </a:t>
            </a:r>
            <a:r>
              <a:rPr lang="cs-CZ" dirty="0" err="1">
                <a:solidFill>
                  <a:schemeClr val="bg1"/>
                </a:solidFill>
                <a:latin typeface="Open Sans"/>
              </a:rPr>
              <a:t>Drug</a:t>
            </a:r>
            <a:r>
              <a:rPr lang="cs-CZ" dirty="0">
                <a:solidFill>
                  <a:schemeClr val="bg1"/>
                </a:solidFill>
                <a:latin typeface="Open Sans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Open Sans"/>
              </a:rPr>
              <a:t>Administration</a:t>
            </a:r>
            <a:r>
              <a:rPr lang="cs-CZ" dirty="0">
                <a:solidFill>
                  <a:schemeClr val="bg1"/>
                </a:solidFill>
                <a:latin typeface="Open Sans"/>
              </a:rPr>
              <a:t>) 2013</a:t>
            </a:r>
          </a:p>
          <a:p>
            <a:pPr algn="ctr"/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Open Sans"/>
              </a:rPr>
              <a:t>vydala nařízení o označování </a:t>
            </a:r>
            <a:r>
              <a:rPr lang="cs-CZ" dirty="0" smtClean="0">
                <a:solidFill>
                  <a:schemeClr val="bg1"/>
                </a:solidFill>
                <a:latin typeface="Open Sans"/>
              </a:rPr>
              <a:t>gluten-free potravin.</a:t>
            </a:r>
          </a:p>
          <a:p>
            <a:pPr algn="ctr"/>
            <a:endParaRPr lang="cs-CZ" dirty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cs-CZ" sz="2200" b="1" dirty="0" smtClean="0">
                <a:solidFill>
                  <a:srgbClr val="FFFF00"/>
                </a:solidFill>
                <a:latin typeface="Open Sans"/>
              </a:rPr>
              <a:t>Oves je bezlepkový  vykazuje-li koncentraci lepku pod 20 mg.kg</a:t>
            </a:r>
            <a:r>
              <a:rPr lang="cs-CZ" sz="2200" b="1" baseline="30000" dirty="0" smtClean="0">
                <a:solidFill>
                  <a:srgbClr val="FFFF00"/>
                </a:solidFill>
                <a:latin typeface="Open Sans"/>
              </a:rPr>
              <a:t>-1</a:t>
            </a:r>
            <a:r>
              <a:rPr lang="cs-CZ" sz="2200" b="1" dirty="0" smtClean="0">
                <a:solidFill>
                  <a:srgbClr val="FFFF00"/>
                </a:solidFill>
                <a:latin typeface="Open Sans"/>
              </a:rPr>
              <a:t> </a:t>
            </a:r>
            <a:endParaRPr lang="cs-CZ" sz="2200" b="1" dirty="0">
              <a:solidFill>
                <a:srgbClr val="FFFF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2046" y="5013307"/>
            <a:ext cx="85702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solidFill>
                  <a:schemeClr val="bg1"/>
                </a:solidFill>
                <a:latin typeface="Open Sans"/>
              </a:rPr>
              <a:t>Ad 2). 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(7) </a:t>
            </a:r>
            <a:r>
              <a:rPr lang="en-US" dirty="0">
                <a:solidFill>
                  <a:schemeClr val="bg1"/>
                </a:solidFill>
                <a:latin typeface="Open Sans"/>
              </a:rPr>
              <a:t>This regulatory alternative would prohibit food containing oats from being labeled as “gluten-free.” The benefit of this regulatory alternative would be reduced search costs for the minority of people on a gluten-free diet who also suffer harm from eating oats.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Estimates suggest that less than 9% of people on a gluten-free diet are allergic or intolerant to oats (Ref. 7)</a:t>
            </a:r>
            <a:r>
              <a:rPr lang="en-US" dirty="0"/>
              <a:t>. </a:t>
            </a:r>
            <a:endParaRPr lang="cs-CZ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8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Zvu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07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764"/>
    </mc:Choice>
    <mc:Fallback>
      <p:transition spd="slow" advTm="16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1788" y="126849"/>
            <a:ext cx="847452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>
                <a:solidFill>
                  <a:srgbClr val="FFFF00"/>
                </a:solidFill>
                <a:latin typeface="TyshswAdvTT3713a231"/>
              </a:rPr>
              <a:t>ELISA vs. detekce lepkových epitopů v ovsu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000" dirty="0" smtClean="0">
                <a:solidFill>
                  <a:schemeClr val="bg1"/>
                </a:solidFill>
                <a:latin typeface="TyshswAdvTT3713a231"/>
              </a:rPr>
              <a:t>ELISA  - nebyl vytvořena specifická protilátka k ovesným </a:t>
            </a:r>
            <a:r>
              <a:rPr lang="cs-CZ" sz="2000" dirty="0" err="1" smtClean="0">
                <a:solidFill>
                  <a:schemeClr val="bg1"/>
                </a:solidFill>
                <a:latin typeface="TyshswAdvTT3713a231"/>
              </a:rPr>
              <a:t>aveninům</a:t>
            </a:r>
            <a:endParaRPr lang="cs-CZ" sz="2000" dirty="0" smtClean="0">
              <a:solidFill>
                <a:schemeClr val="bg1"/>
              </a:solidFill>
              <a:latin typeface="TyshswAdvTT3713a231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000" dirty="0" smtClean="0">
                <a:solidFill>
                  <a:schemeClr val="bg1"/>
                </a:solidFill>
                <a:latin typeface="TyshswAdvTT3713a231"/>
              </a:rPr>
              <a:t>Existence </a:t>
            </a:r>
            <a:r>
              <a:rPr lang="cs-CZ" sz="2000" dirty="0" err="1" smtClean="0">
                <a:solidFill>
                  <a:schemeClr val="bg1"/>
                </a:solidFill>
                <a:latin typeface="TyshswAdvTT3713a231"/>
              </a:rPr>
              <a:t>cross</a:t>
            </a:r>
            <a:r>
              <a:rPr lang="cs-CZ" sz="2000" dirty="0" smtClean="0">
                <a:solidFill>
                  <a:schemeClr val="bg1"/>
                </a:solidFill>
                <a:latin typeface="TyshswAdvTT3713a231"/>
              </a:rPr>
              <a:t> reaktivity – nereaguje jen s danými epitopy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2000" dirty="0" smtClean="0">
                <a:solidFill>
                  <a:schemeClr val="bg1"/>
                </a:solidFill>
                <a:latin typeface="TyshswAdvTT3713a231"/>
              </a:rPr>
              <a:t>Různé skupiny protilátek predikují obsah lepku v ovsu různě </a:t>
            </a:r>
          </a:p>
        </p:txBody>
      </p:sp>
      <p:pic>
        <p:nvPicPr>
          <p:cNvPr id="3" name="obrázek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742676"/>
            <a:ext cx="5732497" cy="4135142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31789" y="5947410"/>
            <a:ext cx="65913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bg1"/>
                </a:solidFill>
                <a:latin typeface="TyshswAdvTT3713a231"/>
              </a:rPr>
              <a:t>Na predikci obsahu lepku má vliv i forma  vzorku</a:t>
            </a:r>
          </a:p>
        </p:txBody>
      </p:sp>
      <p:pic>
        <p:nvPicPr>
          <p:cNvPr id="5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8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974"/>
    </mc:Choice>
    <mc:Fallback>
      <p:transition spd="slow" advTm="20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268" y="-13240"/>
            <a:ext cx="90716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Nutriční kvalita </a:t>
            </a:r>
            <a:r>
              <a:rPr lang="cs-CZ" sz="2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ovsa</a:t>
            </a:r>
            <a:endParaRPr lang="cs-CZ" sz="26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"/>
          <a:stretch/>
        </p:blipFill>
        <p:spPr bwMode="auto">
          <a:xfrm>
            <a:off x="304800" y="537882"/>
            <a:ext cx="8610600" cy="51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délník 19"/>
          <p:cNvSpPr/>
          <p:nvPr/>
        </p:nvSpPr>
        <p:spPr>
          <a:xfrm>
            <a:off x="304800" y="632012"/>
            <a:ext cx="25146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dirty="0" smtClean="0"/>
              <a:t>Škrobový endosperm  </a:t>
            </a:r>
          </a:p>
          <a:p>
            <a:r>
              <a:rPr lang="cs-CZ" b="1" dirty="0" smtClean="0"/>
              <a:t>(80 - 85%)</a:t>
            </a:r>
          </a:p>
          <a:p>
            <a:r>
              <a:rPr lang="cs-CZ" sz="1400" b="1" dirty="0" smtClean="0"/>
              <a:t>• škrob a bílkoviny</a:t>
            </a:r>
            <a:endParaRPr lang="cs-CZ" sz="1400" b="1" dirty="0"/>
          </a:p>
          <a:p>
            <a:r>
              <a:rPr lang="cs-CZ" sz="1400" b="1" dirty="0" smtClean="0"/>
              <a:t>   (</a:t>
            </a:r>
            <a:r>
              <a:rPr lang="cs-CZ" sz="1400" b="1" dirty="0"/>
              <a:t>sirné AK</a:t>
            </a:r>
            <a:r>
              <a:rPr lang="cs-CZ" sz="1400" b="1" dirty="0" smtClean="0"/>
              <a:t>)</a:t>
            </a:r>
            <a:endParaRPr lang="cs-CZ" sz="1400" b="1" dirty="0"/>
          </a:p>
          <a:p>
            <a:r>
              <a:rPr lang="cs-CZ" sz="1400" b="1" dirty="0"/>
              <a:t>•  </a:t>
            </a:r>
            <a:r>
              <a:rPr lang="el-GR" sz="1400" b="1" dirty="0" smtClean="0"/>
              <a:t>β-</a:t>
            </a:r>
            <a:r>
              <a:rPr lang="cs-CZ" sz="1400" b="1" dirty="0" err="1" smtClean="0"/>
              <a:t>glukany</a:t>
            </a:r>
            <a:r>
              <a:rPr lang="cs-CZ" sz="1400" b="1" dirty="0" smtClean="0"/>
              <a:t>, </a:t>
            </a:r>
            <a:r>
              <a:rPr lang="cs-CZ" sz="1400" b="1" dirty="0" err="1" smtClean="0"/>
              <a:t>arabinoxylany</a:t>
            </a:r>
            <a:endParaRPr lang="cs-CZ" sz="1400" b="1" dirty="0"/>
          </a:p>
          <a:p>
            <a:r>
              <a:rPr lang="cs-CZ" sz="1400" b="1" dirty="0"/>
              <a:t>•  </a:t>
            </a:r>
            <a:r>
              <a:rPr lang="cs-CZ" sz="1400" b="1" dirty="0" smtClean="0"/>
              <a:t>karotenoidy </a:t>
            </a:r>
            <a:endParaRPr lang="cs-CZ" sz="1400" b="1" dirty="0"/>
          </a:p>
          <a:p>
            <a:r>
              <a:rPr lang="cs-CZ" sz="1400" b="1" dirty="0"/>
              <a:t>• Se</a:t>
            </a:r>
          </a:p>
          <a:p>
            <a:r>
              <a:rPr lang="cs-CZ" sz="1400" b="1" dirty="0"/>
              <a:t>•  </a:t>
            </a:r>
            <a:r>
              <a:rPr lang="cs-CZ" sz="1400" b="1" dirty="0" err="1" smtClean="0"/>
              <a:t>thiamin</a:t>
            </a:r>
            <a:r>
              <a:rPr lang="cs-CZ" sz="1400" b="1" dirty="0" smtClean="0"/>
              <a:t> </a:t>
            </a:r>
            <a:r>
              <a:rPr lang="cs-CZ" sz="1400" b="1" dirty="0"/>
              <a:t>(</a:t>
            </a:r>
            <a:r>
              <a:rPr lang="cs-CZ" sz="1400" b="1" dirty="0" smtClean="0"/>
              <a:t>B1) </a:t>
            </a:r>
            <a:r>
              <a:rPr lang="cs-CZ" sz="1400" b="1" dirty="0"/>
              <a:t>and vitamin E</a:t>
            </a:r>
          </a:p>
          <a:p>
            <a:r>
              <a:rPr lang="cs-CZ" sz="1400" b="1" dirty="0"/>
              <a:t>•  </a:t>
            </a:r>
            <a:r>
              <a:rPr lang="cs-CZ" sz="1400" b="1" dirty="0" err="1" smtClean="0"/>
              <a:t>flavonoidy</a:t>
            </a:r>
            <a:r>
              <a:rPr lang="cs-CZ" sz="1400" b="1" dirty="0" smtClean="0"/>
              <a:t> </a:t>
            </a:r>
            <a:r>
              <a:rPr lang="cs-CZ" sz="1400" b="1" dirty="0"/>
              <a:t>(</a:t>
            </a:r>
            <a:r>
              <a:rPr lang="cs-CZ" sz="1400" b="1" dirty="0" err="1" smtClean="0"/>
              <a:t>anthokyany</a:t>
            </a:r>
            <a:r>
              <a:rPr lang="cs-CZ" sz="1400" b="1" dirty="0" smtClean="0"/>
              <a:t>)</a:t>
            </a:r>
            <a:endParaRPr lang="cs-CZ" sz="1400" b="1" dirty="0"/>
          </a:p>
        </p:txBody>
      </p:sp>
      <p:sp>
        <p:nvSpPr>
          <p:cNvPr id="21" name="Obdélník 20"/>
          <p:cNvSpPr/>
          <p:nvPr/>
        </p:nvSpPr>
        <p:spPr>
          <a:xfrm>
            <a:off x="6019800" y="722389"/>
            <a:ext cx="2819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• </a:t>
            </a:r>
            <a:r>
              <a:rPr lang="cs-CZ" sz="1400" b="1" dirty="0" smtClean="0"/>
              <a:t>xylany, </a:t>
            </a:r>
            <a:r>
              <a:rPr lang="el-GR" sz="1400" b="1" dirty="0" smtClean="0"/>
              <a:t>β-</a:t>
            </a:r>
            <a:r>
              <a:rPr lang="cs-CZ" sz="1400" b="1" dirty="0" err="1" smtClean="0"/>
              <a:t>glucany</a:t>
            </a:r>
            <a:r>
              <a:rPr lang="cs-CZ" sz="1400" b="1" dirty="0" smtClean="0"/>
              <a:t>, rafinóza,</a:t>
            </a:r>
            <a:endParaRPr lang="cs-CZ" sz="1400" b="1" dirty="0"/>
          </a:p>
          <a:p>
            <a:r>
              <a:rPr lang="cs-CZ" sz="1400" b="1" dirty="0" err="1"/>
              <a:t>stachyóza</a:t>
            </a:r>
            <a:r>
              <a:rPr lang="cs-CZ" sz="1400" b="1" dirty="0"/>
              <a:t>, </a:t>
            </a:r>
            <a:r>
              <a:rPr lang="cs-CZ" sz="1400" b="1" dirty="0" err="1" smtClean="0"/>
              <a:t>fruktany</a:t>
            </a:r>
            <a:r>
              <a:rPr lang="cs-CZ" sz="1400" b="1" dirty="0" smtClean="0"/>
              <a:t>)</a:t>
            </a:r>
            <a:endParaRPr lang="cs-CZ" sz="1400" b="1" dirty="0"/>
          </a:p>
          <a:p>
            <a:r>
              <a:rPr lang="cs-CZ" sz="1400" b="1" dirty="0" smtClean="0"/>
              <a:t>• proteiny (sirné AK,  </a:t>
            </a:r>
            <a:r>
              <a:rPr lang="cs-CZ" sz="1400" b="1" dirty="0" err="1" smtClean="0"/>
              <a:t>glutathion</a:t>
            </a:r>
            <a:r>
              <a:rPr lang="cs-CZ" sz="1400" b="1" dirty="0" smtClean="0"/>
              <a:t>)</a:t>
            </a:r>
            <a:endParaRPr lang="cs-CZ" sz="1400" b="1" dirty="0"/>
          </a:p>
          <a:p>
            <a:r>
              <a:rPr lang="cs-CZ" sz="1400" b="1" dirty="0"/>
              <a:t>•  </a:t>
            </a:r>
            <a:r>
              <a:rPr lang="cs-CZ" sz="1400" b="1" dirty="0" smtClean="0"/>
              <a:t>antioxidanty : fenolické kyseliny,</a:t>
            </a:r>
            <a:endParaRPr lang="cs-CZ" sz="1400" b="1" dirty="0"/>
          </a:p>
          <a:p>
            <a:pPr marL="117475" indent="-117475"/>
            <a:r>
              <a:rPr lang="cs-CZ" sz="1400" b="1" dirty="0" smtClean="0"/>
              <a:t>    karotenoidy, </a:t>
            </a:r>
            <a:r>
              <a:rPr lang="cs-CZ" sz="1400" b="1" dirty="0" err="1" smtClean="0"/>
              <a:t>lignany</a:t>
            </a:r>
            <a:r>
              <a:rPr lang="cs-CZ" sz="1400" b="1" dirty="0" smtClean="0"/>
              <a:t>, </a:t>
            </a:r>
            <a:r>
              <a:rPr lang="cs-CZ" sz="1400" b="1" dirty="0" err="1" smtClean="0"/>
              <a:t>anthokyany</a:t>
            </a:r>
            <a:r>
              <a:rPr lang="cs-CZ" sz="1400" b="1" dirty="0" smtClean="0"/>
              <a:t>, </a:t>
            </a:r>
            <a:endParaRPr lang="cs-CZ" sz="1400" b="1" dirty="0"/>
          </a:p>
          <a:p>
            <a:r>
              <a:rPr lang="cs-CZ" sz="1400" b="1" dirty="0"/>
              <a:t>•  </a:t>
            </a:r>
            <a:r>
              <a:rPr lang="cs-CZ" sz="1400" b="1" dirty="0" smtClean="0"/>
              <a:t>vitamín </a:t>
            </a:r>
            <a:r>
              <a:rPr lang="cs-CZ" sz="1400" b="1" dirty="0"/>
              <a:t>E</a:t>
            </a:r>
          </a:p>
          <a:p>
            <a:r>
              <a:rPr lang="cs-CZ" sz="1400" b="1" dirty="0"/>
              <a:t>•  B </a:t>
            </a:r>
            <a:r>
              <a:rPr lang="cs-CZ" sz="1400" b="1" dirty="0" smtClean="0"/>
              <a:t>vitamíny</a:t>
            </a:r>
            <a:endParaRPr lang="cs-CZ" sz="1400" b="1" dirty="0"/>
          </a:p>
          <a:p>
            <a:r>
              <a:rPr lang="cs-CZ" sz="1400" b="1" dirty="0"/>
              <a:t>•  </a:t>
            </a:r>
            <a:r>
              <a:rPr lang="cs-CZ" sz="1400" b="1" dirty="0" smtClean="0"/>
              <a:t>makro- a mikroelementy</a:t>
            </a:r>
            <a:endParaRPr lang="cs-CZ" sz="1400" b="1" dirty="0"/>
          </a:p>
          <a:p>
            <a:r>
              <a:rPr lang="cs-CZ" sz="1400" b="1" dirty="0" smtClean="0"/>
              <a:t>•  kyselina </a:t>
            </a:r>
            <a:r>
              <a:rPr lang="cs-CZ" sz="1400" b="1" dirty="0" err="1" smtClean="0"/>
              <a:t>fytová</a:t>
            </a:r>
            <a:r>
              <a:rPr lang="cs-CZ" sz="1400" b="1" dirty="0" smtClean="0"/>
              <a:t> </a:t>
            </a:r>
            <a:endParaRPr lang="cs-CZ" sz="1400" b="1" dirty="0"/>
          </a:p>
          <a:p>
            <a:r>
              <a:rPr lang="cs-CZ" sz="1400" b="1" dirty="0"/>
              <a:t>•  </a:t>
            </a:r>
            <a:r>
              <a:rPr lang="cs-CZ" sz="1400" b="1" dirty="0" smtClean="0"/>
              <a:t>betain </a:t>
            </a:r>
            <a:r>
              <a:rPr lang="cs-CZ" sz="1400" b="1" dirty="0"/>
              <a:t>and choline</a:t>
            </a:r>
          </a:p>
          <a:p>
            <a:r>
              <a:rPr lang="cs-CZ" sz="1400" b="1" dirty="0"/>
              <a:t>•  </a:t>
            </a:r>
            <a:r>
              <a:rPr lang="cs-CZ" sz="1400" b="1" dirty="0" smtClean="0"/>
              <a:t>enzymy</a:t>
            </a:r>
            <a:endParaRPr lang="cs-CZ" sz="1400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4419600" y="1546412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Aleuronová      </a:t>
            </a:r>
          </a:p>
          <a:p>
            <a:r>
              <a:rPr lang="cs-CZ" sz="1400" b="1" dirty="0"/>
              <a:t> </a:t>
            </a:r>
            <a:r>
              <a:rPr lang="cs-CZ" sz="1400" b="1" dirty="0" smtClean="0"/>
              <a:t>     vrstva</a:t>
            </a:r>
          </a:p>
          <a:p>
            <a:r>
              <a:rPr lang="cs-CZ" sz="1400" b="1" dirty="0" smtClean="0"/>
              <a:t>    (6-9%) </a:t>
            </a:r>
            <a:endParaRPr lang="cs-CZ" sz="1400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8019179" y="288106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/>
              <a:t>Obalové vrstvy </a:t>
            </a:r>
            <a:endParaRPr lang="cs-CZ" b="1" u="sng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876800" y="2753438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hyalinní tkáň </a:t>
            </a:r>
            <a:endParaRPr lang="cs-CZ" sz="1400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947684" y="341865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Osemení (1%) </a:t>
            </a:r>
            <a:endParaRPr lang="cs-CZ" sz="1400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947684" y="3947598"/>
            <a:ext cx="84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vnitřní perikarp</a:t>
            </a:r>
            <a:endParaRPr lang="cs-CZ" sz="1400" b="1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4581747" y="4637395"/>
            <a:ext cx="843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Vnější perikarp</a:t>
            </a:r>
          </a:p>
          <a:p>
            <a:r>
              <a:rPr lang="cs-CZ" sz="1400" b="1" dirty="0" smtClean="0"/>
              <a:t>(3-5%)</a:t>
            </a:r>
            <a:endParaRPr lang="cs-CZ" sz="1400" b="1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2209800" y="4746812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/>
              <a:t>Zárodek</a:t>
            </a:r>
          </a:p>
          <a:p>
            <a:r>
              <a:rPr lang="cs-CZ" b="1" dirty="0" smtClean="0"/>
              <a:t>(3%)</a:t>
            </a:r>
          </a:p>
          <a:p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785884" y="4285147"/>
            <a:ext cx="1681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cs-CZ" sz="1400" b="1" dirty="0"/>
              <a:t>• </a:t>
            </a:r>
            <a:r>
              <a:rPr lang="cs-CZ" sz="1400" b="1" dirty="0" smtClean="0"/>
              <a:t>xylany, celulóza, lignin</a:t>
            </a:r>
            <a:endParaRPr lang="cs-CZ" sz="1400" b="1" dirty="0"/>
          </a:p>
          <a:p>
            <a:pPr marL="180975" indent="-180975"/>
            <a:r>
              <a:rPr lang="cs-CZ" sz="1400" b="1" dirty="0"/>
              <a:t>• </a:t>
            </a:r>
            <a:r>
              <a:rPr lang="cs-CZ" sz="1400" b="1" dirty="0" smtClean="0"/>
              <a:t> Antioxidanty vázané na bun. stěnu (fenolické kyseliny )  </a:t>
            </a:r>
            <a:endParaRPr lang="cs-CZ" sz="1400" b="1" dirty="0"/>
          </a:p>
        </p:txBody>
      </p:sp>
      <p:sp>
        <p:nvSpPr>
          <p:cNvPr id="30" name="Obdélník 29"/>
          <p:cNvSpPr/>
          <p:nvPr/>
        </p:nvSpPr>
        <p:spPr>
          <a:xfrm>
            <a:off x="304800" y="3070412"/>
            <a:ext cx="2324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• </a:t>
            </a:r>
            <a:r>
              <a:rPr lang="cs-CZ" sz="1400" b="1" dirty="0" smtClean="0"/>
              <a:t>lipidy </a:t>
            </a:r>
            <a:r>
              <a:rPr lang="cs-CZ" sz="1400" b="1" dirty="0"/>
              <a:t>(</a:t>
            </a:r>
            <a:r>
              <a:rPr lang="el-GR" sz="1400" b="1" dirty="0"/>
              <a:t>α-</a:t>
            </a:r>
            <a:r>
              <a:rPr lang="cs-CZ" sz="1400" b="1" dirty="0" err="1" smtClean="0"/>
              <a:t>linolenová</a:t>
            </a:r>
            <a:r>
              <a:rPr lang="cs-CZ" sz="1400" b="1" dirty="0" smtClean="0"/>
              <a:t> k. </a:t>
            </a:r>
          </a:p>
          <a:p>
            <a:r>
              <a:rPr lang="cs-CZ" sz="1400" b="1" dirty="0" smtClean="0"/>
              <a:t>• </a:t>
            </a:r>
            <a:r>
              <a:rPr lang="cs-CZ" sz="1400" b="1" dirty="0" err="1" smtClean="0"/>
              <a:t>sacharosa</a:t>
            </a:r>
            <a:r>
              <a:rPr lang="cs-CZ" sz="1400" b="1" dirty="0" smtClean="0"/>
              <a:t>, m</a:t>
            </a:r>
            <a:endParaRPr lang="cs-CZ" sz="1400" b="1" dirty="0"/>
          </a:p>
          <a:p>
            <a:r>
              <a:rPr lang="cs-CZ" sz="1400" b="1" dirty="0" err="1" smtClean="0"/>
              <a:t>monosaccharidy</a:t>
            </a:r>
            <a:endParaRPr lang="cs-CZ" sz="1400" b="1" dirty="0"/>
          </a:p>
          <a:p>
            <a:r>
              <a:rPr lang="cs-CZ" sz="1400" b="1" dirty="0"/>
              <a:t>• </a:t>
            </a:r>
            <a:r>
              <a:rPr lang="cs-CZ" sz="1400" b="1" dirty="0" smtClean="0"/>
              <a:t>sirné aminokyseliny</a:t>
            </a:r>
            <a:endParaRPr lang="cs-CZ" sz="1400" b="1" dirty="0"/>
          </a:p>
          <a:p>
            <a:r>
              <a:rPr lang="cs-CZ" sz="1400" b="1" dirty="0"/>
              <a:t>• </a:t>
            </a:r>
            <a:r>
              <a:rPr lang="cs-CZ" sz="1400" b="1" dirty="0" err="1" smtClean="0"/>
              <a:t>glutathion</a:t>
            </a:r>
            <a:endParaRPr lang="cs-CZ" sz="1400" b="1" dirty="0"/>
          </a:p>
          <a:p>
            <a:r>
              <a:rPr lang="cs-CZ" sz="1400" b="1" dirty="0" smtClean="0"/>
              <a:t>• </a:t>
            </a:r>
            <a:r>
              <a:rPr lang="cs-CZ" sz="1400" b="1" dirty="0" err="1" smtClean="0"/>
              <a:t>flavonoidy</a:t>
            </a:r>
            <a:endParaRPr lang="cs-CZ" sz="1400" b="1" dirty="0"/>
          </a:p>
          <a:p>
            <a:r>
              <a:rPr lang="cs-CZ" sz="1400" b="1" dirty="0" smtClean="0"/>
              <a:t>• E a B vitaminy</a:t>
            </a:r>
            <a:endParaRPr lang="cs-CZ" sz="1400" b="1" dirty="0"/>
          </a:p>
          <a:p>
            <a:r>
              <a:rPr lang="cs-CZ" sz="1400" b="1" dirty="0"/>
              <a:t>• </a:t>
            </a:r>
            <a:r>
              <a:rPr lang="cs-CZ" sz="1400" b="1" dirty="0" smtClean="0"/>
              <a:t>min. látky</a:t>
            </a:r>
            <a:endParaRPr lang="cs-CZ" sz="1400" b="1" dirty="0"/>
          </a:p>
          <a:p>
            <a:r>
              <a:rPr lang="cs-CZ" sz="1400" b="1" dirty="0" smtClean="0"/>
              <a:t>• </a:t>
            </a:r>
            <a:r>
              <a:rPr lang="cs-CZ" sz="1400" b="1" dirty="0" err="1" smtClean="0"/>
              <a:t>fytosteroly</a:t>
            </a:r>
            <a:endParaRPr lang="cs-CZ" sz="1400" b="1" dirty="0"/>
          </a:p>
          <a:p>
            <a:r>
              <a:rPr lang="cs-CZ" sz="1400" b="1" dirty="0"/>
              <a:t>• </a:t>
            </a:r>
            <a:r>
              <a:rPr lang="cs-CZ" sz="1400" b="1" dirty="0" smtClean="0"/>
              <a:t>betain </a:t>
            </a:r>
            <a:r>
              <a:rPr lang="cs-CZ" sz="1400" b="1" dirty="0"/>
              <a:t>and </a:t>
            </a:r>
            <a:r>
              <a:rPr lang="cs-CZ" sz="1400" b="1" dirty="0" smtClean="0"/>
              <a:t>cholin</a:t>
            </a:r>
            <a:endParaRPr lang="cs-CZ" sz="1400" b="1" dirty="0"/>
          </a:p>
          <a:p>
            <a:r>
              <a:rPr lang="cs-CZ" sz="1400" b="1" dirty="0"/>
              <a:t>• </a:t>
            </a:r>
            <a:r>
              <a:rPr lang="cs-CZ" sz="1400" b="1" dirty="0" err="1" smtClean="0"/>
              <a:t>polycosanol</a:t>
            </a:r>
            <a:endParaRPr lang="cs-CZ" sz="1400" b="1" dirty="0"/>
          </a:p>
          <a:p>
            <a:r>
              <a:rPr lang="cs-CZ" sz="1400" b="1" dirty="0"/>
              <a:t>• </a:t>
            </a:r>
            <a:r>
              <a:rPr lang="cs-CZ" sz="1400" b="1" dirty="0" smtClean="0"/>
              <a:t>enzymy</a:t>
            </a:r>
            <a:endParaRPr lang="cs-CZ" sz="1400" b="1" dirty="0"/>
          </a:p>
        </p:txBody>
      </p:sp>
      <p:sp>
        <p:nvSpPr>
          <p:cNvPr id="33" name="Obdélník 32"/>
          <p:cNvSpPr/>
          <p:nvPr/>
        </p:nvSpPr>
        <p:spPr>
          <a:xfrm>
            <a:off x="105871" y="5712583"/>
            <a:ext cx="87333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cs-CZ" sz="2000" b="1" dirty="0" smtClean="0">
                <a:solidFill>
                  <a:srgbClr val="FFFF00"/>
                </a:solidFill>
              </a:rPr>
              <a:t>Vyšší obsah i nutriční kvalita bílkovin, tuku, </a:t>
            </a:r>
            <a:r>
              <a:rPr lang="cs-CZ" sz="2000" b="1" dirty="0" err="1" smtClean="0">
                <a:solidFill>
                  <a:srgbClr val="FFFF00"/>
                </a:solidFill>
              </a:rPr>
              <a:t>biaoktivních</a:t>
            </a:r>
            <a:r>
              <a:rPr lang="cs-CZ" sz="2000" b="1" dirty="0" smtClean="0">
                <a:solidFill>
                  <a:srgbClr val="FFFF00"/>
                </a:solidFill>
              </a:rPr>
              <a:t> látek a </a:t>
            </a:r>
            <a:r>
              <a:rPr lang="cs-CZ" sz="2000" b="1" dirty="0" err="1" smtClean="0">
                <a:solidFill>
                  <a:srgbClr val="FFFF00"/>
                </a:solidFill>
              </a:rPr>
              <a:t>mikroprvků</a:t>
            </a:r>
            <a:r>
              <a:rPr lang="cs-CZ" sz="2000" b="1" dirty="0" smtClean="0">
                <a:solidFill>
                  <a:srgbClr val="FFFF00"/>
                </a:solidFill>
              </a:rPr>
              <a:t>  (</a:t>
            </a:r>
            <a:r>
              <a:rPr lang="cs-CZ" sz="2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</a:t>
            </a:r>
            <a:r>
              <a:rPr lang="cs-CZ" sz="2000" b="1" u="sng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glukany</a:t>
            </a:r>
            <a:r>
              <a:rPr lang="cs-CZ" sz="2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b="1" u="sng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polyfenoly</a:t>
            </a:r>
            <a:r>
              <a:rPr lang="cs-CZ" sz="2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vitamíny a </a:t>
            </a:r>
            <a:r>
              <a:rPr lang="cs-CZ" sz="2000" b="1" u="sng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avenathramidy</a:t>
            </a:r>
            <a:r>
              <a:rPr lang="cs-CZ" sz="2000" b="1" dirty="0" smtClean="0">
                <a:solidFill>
                  <a:srgbClr val="FFFF00"/>
                </a:solidFill>
              </a:rPr>
              <a:t>) vykazující antioxidační schopnost, </a:t>
            </a:r>
            <a:r>
              <a:rPr lang="cs-CZ" sz="2000" b="1" dirty="0" err="1" smtClean="0">
                <a:solidFill>
                  <a:srgbClr val="FFFF00"/>
                </a:solidFill>
              </a:rPr>
              <a:t>protizánětlivost</a:t>
            </a:r>
            <a:r>
              <a:rPr lang="cs-CZ" sz="2000" b="1" dirty="0" smtClean="0">
                <a:solidFill>
                  <a:srgbClr val="FFFF00"/>
                </a:solidFill>
              </a:rPr>
              <a:t>, </a:t>
            </a:r>
            <a:r>
              <a:rPr lang="cs-CZ" sz="2000" b="1" dirty="0" err="1" smtClean="0">
                <a:solidFill>
                  <a:srgbClr val="FFFF00"/>
                </a:solidFill>
              </a:rPr>
              <a:t>snížování</a:t>
            </a:r>
            <a:r>
              <a:rPr lang="cs-CZ" sz="2000" b="1" dirty="0" smtClean="0">
                <a:solidFill>
                  <a:srgbClr val="FFFF00"/>
                </a:solidFill>
              </a:rPr>
              <a:t> cholesterolu a </a:t>
            </a:r>
            <a:r>
              <a:rPr lang="cs-CZ" sz="2000" b="1" dirty="0" err="1" smtClean="0">
                <a:solidFill>
                  <a:srgbClr val="FFFF00"/>
                </a:solidFill>
              </a:rPr>
              <a:t>zvyšení</a:t>
            </a:r>
            <a:r>
              <a:rPr lang="cs-CZ" sz="2000" b="1" dirty="0" smtClean="0">
                <a:solidFill>
                  <a:srgbClr val="FFFF00"/>
                </a:solidFill>
              </a:rPr>
              <a:t> imunity </a:t>
            </a:r>
            <a:endParaRPr lang="cs-CZ" sz="2000" b="1" dirty="0">
              <a:solidFill>
                <a:srgbClr val="FFFF00"/>
              </a:solidFill>
            </a:endParaRPr>
          </a:p>
        </p:txBody>
      </p:sp>
      <p:pic>
        <p:nvPicPr>
          <p:cNvPr id="17" name="Picture 8" descr="C:\Users\Tom\Documents\Tom-VURV-19-05-2014\Dokumenty\GIF-LogoVURVbarv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82" y="-43002"/>
            <a:ext cx="5699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4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17"/>
    </mc:Choice>
    <mc:Fallback>
      <p:transition spd="slow" advTm="99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2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5026</TotalTime>
  <Words>998</Words>
  <Application>Microsoft Office PowerPoint</Application>
  <PresentationFormat>Předvádění na obrazovce (4:3)</PresentationFormat>
  <Paragraphs>180</Paragraphs>
  <Slides>15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Times New Roman</vt:lpstr>
      <vt:lpstr>TyshswAdvTT3713a231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Dvoracek Vaclav</dc:creator>
  <cp:lastModifiedBy>Václav Dvořáček</cp:lastModifiedBy>
  <cp:revision>119</cp:revision>
  <dcterms:created xsi:type="dcterms:W3CDTF">2020-11-04T09:58:45Z</dcterms:created>
  <dcterms:modified xsi:type="dcterms:W3CDTF">2020-12-29T18:32:27Z</dcterms:modified>
</cp:coreProperties>
</file>